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66" r:id="rId3"/>
    <p:sldId id="268" r:id="rId4"/>
    <p:sldId id="270" r:id="rId5"/>
    <p:sldId id="267" r:id="rId6"/>
    <p:sldId id="272" r:id="rId7"/>
    <p:sldId id="271" r:id="rId8"/>
    <p:sldId id="287" r:id="rId9"/>
    <p:sldId id="273" r:id="rId10"/>
    <p:sldId id="275" r:id="rId11"/>
    <p:sldId id="274" r:id="rId12"/>
    <p:sldId id="276" r:id="rId13"/>
    <p:sldId id="277" r:id="rId14"/>
    <p:sldId id="278" r:id="rId15"/>
    <p:sldId id="279" r:id="rId16"/>
    <p:sldId id="285" r:id="rId17"/>
    <p:sldId id="280" r:id="rId18"/>
    <p:sldId id="281" r:id="rId19"/>
    <p:sldId id="282" r:id="rId20"/>
    <p:sldId id="286" r:id="rId21"/>
    <p:sldId id="283" r:id="rId22"/>
    <p:sldId id="288" r:id="rId23"/>
    <p:sldId id="284" r:id="rId24"/>
    <p:sldId id="257" r:id="rId25"/>
    <p:sldId id="258" r:id="rId26"/>
    <p:sldId id="259" r:id="rId27"/>
    <p:sldId id="260" r:id="rId28"/>
    <p:sldId id="261" r:id="rId29"/>
    <p:sldId id="262" r:id="rId30"/>
    <p:sldId id="264" r:id="rId31"/>
    <p:sldId id="265" r:id="rId32"/>
    <p:sldId id="26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CA69D1-809E-4F02-9407-DA2714E92B67}" type="datetimeFigureOut">
              <a:rPr lang="en-IN" smtClean="0"/>
              <a:t>25-08-2014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C84232-67DE-466E-9767-B1F2CB6F73B4}" type="slidenum">
              <a:rPr lang="en-IN" smtClean="0"/>
              <a:t>‹#›</a:t>
            </a:fld>
            <a:endParaRPr lang="en-IN"/>
          </a:p>
        </p:txBody>
      </p:sp>
    </p:spTree>
    <p:extLst>
      <p:ext uri="{BB962C8B-B14F-4D97-AF65-F5344CB8AC3E}">
        <p14:creationId xmlns:p14="http://schemas.microsoft.com/office/powerpoint/2010/main" val="1691241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1C84232-67DE-466E-9767-B1F2CB6F73B4}" type="slidenum">
              <a:rPr lang="en-IN" smtClean="0"/>
              <a:t>22</a:t>
            </a:fld>
            <a:endParaRPr lang="en-IN"/>
          </a:p>
        </p:txBody>
      </p:sp>
    </p:spTree>
    <p:extLst>
      <p:ext uri="{BB962C8B-B14F-4D97-AF65-F5344CB8AC3E}">
        <p14:creationId xmlns:p14="http://schemas.microsoft.com/office/powerpoint/2010/main" val="3268906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1EF60687-92A7-4579-9E6C-D531B534F74D}" type="datetimeFigureOut">
              <a:rPr lang="en-IN" smtClean="0"/>
              <a:t>25-08-2014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27926FB-BACB-42CB-BF22-876EB87A9775}" type="slidenum">
              <a:rPr lang="en-IN" smtClean="0"/>
              <a:t>‹#›</a:t>
            </a:fld>
            <a:endParaRPr lang="en-IN"/>
          </a:p>
        </p:txBody>
      </p:sp>
    </p:spTree>
    <p:extLst>
      <p:ext uri="{BB962C8B-B14F-4D97-AF65-F5344CB8AC3E}">
        <p14:creationId xmlns:p14="http://schemas.microsoft.com/office/powerpoint/2010/main" val="3332994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EF60687-92A7-4579-9E6C-D531B534F74D}" type="datetimeFigureOut">
              <a:rPr lang="en-IN" smtClean="0"/>
              <a:t>25-08-2014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27926FB-BACB-42CB-BF22-876EB87A9775}" type="slidenum">
              <a:rPr lang="en-IN" smtClean="0"/>
              <a:t>‹#›</a:t>
            </a:fld>
            <a:endParaRPr lang="en-IN"/>
          </a:p>
        </p:txBody>
      </p:sp>
    </p:spTree>
    <p:extLst>
      <p:ext uri="{BB962C8B-B14F-4D97-AF65-F5344CB8AC3E}">
        <p14:creationId xmlns:p14="http://schemas.microsoft.com/office/powerpoint/2010/main" val="3344522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EF60687-92A7-4579-9E6C-D531B534F74D}" type="datetimeFigureOut">
              <a:rPr lang="en-IN" smtClean="0"/>
              <a:t>25-08-2014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27926FB-BACB-42CB-BF22-876EB87A9775}" type="slidenum">
              <a:rPr lang="en-IN" smtClean="0"/>
              <a:t>‹#›</a:t>
            </a:fld>
            <a:endParaRPr lang="en-IN"/>
          </a:p>
        </p:txBody>
      </p:sp>
    </p:spTree>
    <p:extLst>
      <p:ext uri="{BB962C8B-B14F-4D97-AF65-F5344CB8AC3E}">
        <p14:creationId xmlns:p14="http://schemas.microsoft.com/office/powerpoint/2010/main" val="1668887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EF60687-92A7-4579-9E6C-D531B534F74D}" type="datetimeFigureOut">
              <a:rPr lang="en-IN" smtClean="0"/>
              <a:t>25-08-2014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27926FB-BACB-42CB-BF22-876EB87A9775}" type="slidenum">
              <a:rPr lang="en-IN" smtClean="0"/>
              <a:t>‹#›</a:t>
            </a:fld>
            <a:endParaRPr lang="en-IN"/>
          </a:p>
        </p:txBody>
      </p:sp>
    </p:spTree>
    <p:extLst>
      <p:ext uri="{BB962C8B-B14F-4D97-AF65-F5344CB8AC3E}">
        <p14:creationId xmlns:p14="http://schemas.microsoft.com/office/powerpoint/2010/main" val="3061768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F60687-92A7-4579-9E6C-D531B534F74D}" type="datetimeFigureOut">
              <a:rPr lang="en-IN" smtClean="0"/>
              <a:t>25-08-2014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27926FB-BACB-42CB-BF22-876EB87A9775}" type="slidenum">
              <a:rPr lang="en-IN" smtClean="0"/>
              <a:t>‹#›</a:t>
            </a:fld>
            <a:endParaRPr lang="en-IN"/>
          </a:p>
        </p:txBody>
      </p:sp>
    </p:spTree>
    <p:extLst>
      <p:ext uri="{BB962C8B-B14F-4D97-AF65-F5344CB8AC3E}">
        <p14:creationId xmlns:p14="http://schemas.microsoft.com/office/powerpoint/2010/main" val="2077189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1EF60687-92A7-4579-9E6C-D531B534F74D}" type="datetimeFigureOut">
              <a:rPr lang="en-IN" smtClean="0"/>
              <a:t>25-08-2014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27926FB-BACB-42CB-BF22-876EB87A9775}" type="slidenum">
              <a:rPr lang="en-IN" smtClean="0"/>
              <a:t>‹#›</a:t>
            </a:fld>
            <a:endParaRPr lang="en-IN"/>
          </a:p>
        </p:txBody>
      </p:sp>
    </p:spTree>
    <p:extLst>
      <p:ext uri="{BB962C8B-B14F-4D97-AF65-F5344CB8AC3E}">
        <p14:creationId xmlns:p14="http://schemas.microsoft.com/office/powerpoint/2010/main" val="258938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1EF60687-92A7-4579-9E6C-D531B534F74D}" type="datetimeFigureOut">
              <a:rPr lang="en-IN" smtClean="0"/>
              <a:t>25-08-2014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27926FB-BACB-42CB-BF22-876EB87A9775}" type="slidenum">
              <a:rPr lang="en-IN" smtClean="0"/>
              <a:t>‹#›</a:t>
            </a:fld>
            <a:endParaRPr lang="en-IN"/>
          </a:p>
        </p:txBody>
      </p:sp>
    </p:spTree>
    <p:extLst>
      <p:ext uri="{BB962C8B-B14F-4D97-AF65-F5344CB8AC3E}">
        <p14:creationId xmlns:p14="http://schemas.microsoft.com/office/powerpoint/2010/main" val="687138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1EF60687-92A7-4579-9E6C-D531B534F74D}" type="datetimeFigureOut">
              <a:rPr lang="en-IN" smtClean="0"/>
              <a:t>25-08-2014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27926FB-BACB-42CB-BF22-876EB87A9775}" type="slidenum">
              <a:rPr lang="en-IN" smtClean="0"/>
              <a:t>‹#›</a:t>
            </a:fld>
            <a:endParaRPr lang="en-IN"/>
          </a:p>
        </p:txBody>
      </p:sp>
    </p:spTree>
    <p:extLst>
      <p:ext uri="{BB962C8B-B14F-4D97-AF65-F5344CB8AC3E}">
        <p14:creationId xmlns:p14="http://schemas.microsoft.com/office/powerpoint/2010/main" val="4134071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F60687-92A7-4579-9E6C-D531B534F74D}" type="datetimeFigureOut">
              <a:rPr lang="en-IN" smtClean="0"/>
              <a:t>25-08-2014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27926FB-BACB-42CB-BF22-876EB87A9775}" type="slidenum">
              <a:rPr lang="en-IN" smtClean="0"/>
              <a:t>‹#›</a:t>
            </a:fld>
            <a:endParaRPr lang="en-IN"/>
          </a:p>
        </p:txBody>
      </p:sp>
    </p:spTree>
    <p:extLst>
      <p:ext uri="{BB962C8B-B14F-4D97-AF65-F5344CB8AC3E}">
        <p14:creationId xmlns:p14="http://schemas.microsoft.com/office/powerpoint/2010/main" val="2936784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F60687-92A7-4579-9E6C-D531B534F74D}" type="datetimeFigureOut">
              <a:rPr lang="en-IN" smtClean="0"/>
              <a:t>25-08-2014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27926FB-BACB-42CB-BF22-876EB87A9775}" type="slidenum">
              <a:rPr lang="en-IN" smtClean="0"/>
              <a:t>‹#›</a:t>
            </a:fld>
            <a:endParaRPr lang="en-IN"/>
          </a:p>
        </p:txBody>
      </p:sp>
    </p:spTree>
    <p:extLst>
      <p:ext uri="{BB962C8B-B14F-4D97-AF65-F5344CB8AC3E}">
        <p14:creationId xmlns:p14="http://schemas.microsoft.com/office/powerpoint/2010/main" val="4070475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F60687-92A7-4579-9E6C-D531B534F74D}" type="datetimeFigureOut">
              <a:rPr lang="en-IN" smtClean="0"/>
              <a:t>25-08-2014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27926FB-BACB-42CB-BF22-876EB87A9775}" type="slidenum">
              <a:rPr lang="en-IN" smtClean="0"/>
              <a:t>‹#›</a:t>
            </a:fld>
            <a:endParaRPr lang="en-IN"/>
          </a:p>
        </p:txBody>
      </p:sp>
    </p:spTree>
    <p:extLst>
      <p:ext uri="{BB962C8B-B14F-4D97-AF65-F5344CB8AC3E}">
        <p14:creationId xmlns:p14="http://schemas.microsoft.com/office/powerpoint/2010/main" val="1049651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60687-92A7-4579-9E6C-D531B534F74D}" type="datetimeFigureOut">
              <a:rPr lang="en-IN" smtClean="0"/>
              <a:t>25-08-2014</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7926FB-BACB-42CB-BF22-876EB87A9775}" type="slidenum">
              <a:rPr lang="en-IN" smtClean="0"/>
              <a:t>‹#›</a:t>
            </a:fld>
            <a:endParaRPr lang="en-IN"/>
          </a:p>
        </p:txBody>
      </p:sp>
    </p:spTree>
    <p:extLst>
      <p:ext uri="{BB962C8B-B14F-4D97-AF65-F5344CB8AC3E}">
        <p14:creationId xmlns:p14="http://schemas.microsoft.com/office/powerpoint/2010/main" val="487443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b="1" dirty="0" smtClean="0">
                <a:solidFill>
                  <a:srgbClr val="002060"/>
                </a:solidFill>
              </a:rPr>
              <a:t>Neuroanatomy of Human Brain</a:t>
            </a:r>
            <a:endParaRPr lang="en-IN" b="1" dirty="0">
              <a:solidFill>
                <a:srgbClr val="002060"/>
              </a:solidFill>
            </a:endParaRPr>
          </a:p>
        </p:txBody>
      </p:sp>
      <p:sp>
        <p:nvSpPr>
          <p:cNvPr id="3" name="Subtitle 2"/>
          <p:cNvSpPr>
            <a:spLocks noGrp="1"/>
          </p:cNvSpPr>
          <p:nvPr>
            <p:ph type="subTitle" idx="1"/>
          </p:nvPr>
        </p:nvSpPr>
        <p:spPr>
          <a:xfrm>
            <a:off x="1331640" y="3861048"/>
            <a:ext cx="6400800" cy="622920"/>
          </a:xfrm>
        </p:spPr>
        <p:txBody>
          <a:bodyPr>
            <a:normAutofit/>
          </a:bodyPr>
          <a:lstStyle/>
          <a:p>
            <a:r>
              <a:rPr lang="en-IN" sz="2800" b="1" dirty="0" err="1" smtClean="0">
                <a:solidFill>
                  <a:srgbClr val="FF0000"/>
                </a:solidFill>
              </a:rPr>
              <a:t>Dr.</a:t>
            </a:r>
            <a:r>
              <a:rPr lang="en-IN" sz="2800" b="1" dirty="0" smtClean="0">
                <a:solidFill>
                  <a:srgbClr val="FF0000"/>
                </a:solidFill>
              </a:rPr>
              <a:t> </a:t>
            </a:r>
            <a:r>
              <a:rPr lang="en-IN" sz="2800" b="1" dirty="0" err="1" smtClean="0">
                <a:solidFill>
                  <a:srgbClr val="FF0000"/>
                </a:solidFill>
              </a:rPr>
              <a:t>Saha</a:t>
            </a:r>
            <a:r>
              <a:rPr lang="en-IN" sz="2800" b="1" dirty="0" smtClean="0">
                <a:solidFill>
                  <a:srgbClr val="FF0000"/>
                </a:solidFill>
              </a:rPr>
              <a:t>., P. K.</a:t>
            </a:r>
          </a:p>
          <a:p>
            <a:endParaRPr lang="en-IN" sz="2800" b="1" dirty="0">
              <a:solidFill>
                <a:srgbClr val="FF0000"/>
              </a:solidFill>
            </a:endParaRPr>
          </a:p>
        </p:txBody>
      </p:sp>
    </p:spTree>
    <p:extLst>
      <p:ext uri="{BB962C8B-B14F-4D97-AF65-F5344CB8AC3E}">
        <p14:creationId xmlns:p14="http://schemas.microsoft.com/office/powerpoint/2010/main" val="3238929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04663"/>
            <a:ext cx="6552728" cy="5520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4810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60648"/>
            <a:ext cx="4104456" cy="6740307"/>
          </a:xfrm>
          <a:prstGeom prst="rect">
            <a:avLst/>
          </a:prstGeom>
        </p:spPr>
        <p:txBody>
          <a:bodyPr wrap="square">
            <a:spAutoFit/>
          </a:bodyPr>
          <a:lstStyle/>
          <a:p>
            <a:pPr marL="342900" indent="-342900">
              <a:buFont typeface="Wingdings" pitchFamily="2" charset="2"/>
              <a:buChar char="Ø"/>
            </a:pPr>
            <a:r>
              <a:rPr lang="en-IN" sz="2400" dirty="0" smtClean="0">
                <a:latin typeface="Times New Roman" pitchFamily="18" charset="0"/>
                <a:cs typeface="Times New Roman" pitchFamily="18" charset="0"/>
              </a:rPr>
              <a:t>Neuroanatomy took a gigantic leap forward in 1664 when Thomas Willis published the first textbook exclusively dedicated to brain anatomy. He effectively used comparative anatomy to demonstrate the differences between the sheep and the human brain. However, his major contribution was his careful depiction of the vascular supply of the brain (Fig. 1.10), assisted by Edmund King. He was also credited for the demonstration of motor </a:t>
            </a:r>
            <a:r>
              <a:rPr lang="en-IN" sz="2400" dirty="0" err="1" smtClean="0">
                <a:latin typeface="Times New Roman" pitchFamily="18" charset="0"/>
                <a:cs typeface="Times New Roman" pitchFamily="18" charset="0"/>
              </a:rPr>
              <a:t>centers</a:t>
            </a:r>
            <a:r>
              <a:rPr lang="en-IN" sz="2400" dirty="0" smtClean="0">
                <a:latin typeface="Times New Roman" pitchFamily="18" charset="0"/>
                <a:cs typeface="Times New Roman" pitchFamily="18" charset="0"/>
              </a:rPr>
              <a:t> in the brain.</a:t>
            </a:r>
            <a:endParaRPr lang="en-IN" sz="24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5325" y="858837"/>
            <a:ext cx="4638675" cy="513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3613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 y="188640"/>
            <a:ext cx="4410075"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95250"/>
            <a:ext cx="4219575" cy="666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5519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3" y="476672"/>
            <a:ext cx="8943975" cy="433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4240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3" y="-128588"/>
            <a:ext cx="8639175" cy="7115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3197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949" y="18208"/>
            <a:ext cx="5679355" cy="7009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8128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76672"/>
            <a:ext cx="8352928" cy="5940088"/>
          </a:xfrm>
          <a:prstGeom prst="rect">
            <a:avLst/>
          </a:prstGeom>
        </p:spPr>
        <p:txBody>
          <a:bodyPr wrap="square">
            <a:spAutoFit/>
          </a:bodyPr>
          <a:lstStyle/>
          <a:p>
            <a:pPr marL="342900" indent="-342900">
              <a:buFont typeface="Wingdings" pitchFamily="2" charset="2"/>
              <a:buChar char="Ø"/>
            </a:pPr>
            <a:r>
              <a:rPr lang="en-IN" sz="2000" dirty="0" smtClean="0">
                <a:latin typeface="Times New Roman" pitchFamily="18" charset="0"/>
                <a:cs typeface="Times New Roman" pitchFamily="18" charset="0"/>
              </a:rPr>
              <a:t>The venous system of the brain was described by </a:t>
            </a:r>
            <a:r>
              <a:rPr lang="en-IN" sz="2000" dirty="0" err="1" smtClean="0">
                <a:latin typeface="Times New Roman" pitchFamily="18" charset="0"/>
                <a:cs typeface="Times New Roman" pitchFamily="18" charset="0"/>
              </a:rPr>
              <a:t>Stenon</a:t>
            </a:r>
            <a:r>
              <a:rPr lang="en-IN" sz="2000" dirty="0" smtClean="0">
                <a:latin typeface="Times New Roman" pitchFamily="18" charset="0"/>
                <a:cs typeface="Times New Roman" pitchFamily="18" charset="0"/>
              </a:rPr>
              <a:t> (1669), who used a sagittal brain section to demonstrate the importance of this system (Fig. 1.11). </a:t>
            </a:r>
            <a:r>
              <a:rPr lang="en-IN" sz="2000" dirty="0" err="1" smtClean="0">
                <a:latin typeface="Times New Roman" pitchFamily="18" charset="0"/>
                <a:cs typeface="Times New Roman" pitchFamily="18" charset="0"/>
              </a:rPr>
              <a:t>Highmorous</a:t>
            </a:r>
            <a:r>
              <a:rPr lang="en-IN" sz="2000" dirty="0" smtClean="0">
                <a:latin typeface="Times New Roman" pitchFamily="18" charset="0"/>
                <a:cs typeface="Times New Roman" pitchFamily="18" charset="0"/>
              </a:rPr>
              <a:t> used “cuts in profile” to show the superior sagittal sinus (Fig. 1.12) in his “</a:t>
            </a:r>
            <a:r>
              <a:rPr lang="en-IN" sz="2000" dirty="0" err="1" smtClean="0">
                <a:latin typeface="Times New Roman" pitchFamily="18" charset="0"/>
                <a:cs typeface="Times New Roman" pitchFamily="18" charset="0"/>
              </a:rPr>
              <a:t>Corporis</a:t>
            </a:r>
            <a:r>
              <a:rPr lang="en-IN" sz="2000" dirty="0" smtClean="0">
                <a:latin typeface="Times New Roman" pitchFamily="18" charset="0"/>
                <a:cs typeface="Times New Roman" pitchFamily="18" charset="0"/>
              </a:rPr>
              <a:t> </a:t>
            </a:r>
            <a:r>
              <a:rPr lang="en-IN" sz="2000" dirty="0" err="1" smtClean="0">
                <a:latin typeface="Times New Roman" pitchFamily="18" charset="0"/>
                <a:cs typeface="Times New Roman" pitchFamily="18" charset="0"/>
              </a:rPr>
              <a:t>Humani</a:t>
            </a:r>
            <a:r>
              <a:rPr lang="en-IN" sz="2000" dirty="0" smtClean="0">
                <a:latin typeface="Times New Roman" pitchFamily="18" charset="0"/>
                <a:cs typeface="Times New Roman" pitchFamily="18" charset="0"/>
              </a:rPr>
              <a:t> </a:t>
            </a:r>
            <a:r>
              <a:rPr lang="en-IN" sz="2000" dirty="0" err="1" smtClean="0">
                <a:latin typeface="Times New Roman" pitchFamily="18" charset="0"/>
                <a:cs typeface="Times New Roman" pitchFamily="18" charset="0"/>
              </a:rPr>
              <a:t>Disquisitio</a:t>
            </a:r>
            <a:r>
              <a:rPr lang="en-IN" sz="2000" dirty="0" smtClean="0">
                <a:latin typeface="Times New Roman" pitchFamily="18" charset="0"/>
                <a:cs typeface="Times New Roman" pitchFamily="18" charset="0"/>
              </a:rPr>
              <a:t> </a:t>
            </a:r>
            <a:r>
              <a:rPr lang="en-IN" sz="2000" dirty="0" err="1" smtClean="0">
                <a:latin typeface="Times New Roman" pitchFamily="18" charset="0"/>
                <a:cs typeface="Times New Roman" pitchFamily="18" charset="0"/>
              </a:rPr>
              <a:t>Anatomica</a:t>
            </a:r>
            <a:r>
              <a:rPr lang="en-IN" sz="2000" dirty="0" smtClean="0">
                <a:latin typeface="Times New Roman" pitchFamily="18" charset="0"/>
                <a:cs typeface="Times New Roman" pitchFamily="18" charset="0"/>
              </a:rPr>
              <a:t>”(1651). Raymond </a:t>
            </a:r>
            <a:r>
              <a:rPr lang="en-IN" sz="2000" dirty="0" err="1" smtClean="0">
                <a:latin typeface="Times New Roman" pitchFamily="18" charset="0"/>
                <a:cs typeface="Times New Roman" pitchFamily="18" charset="0"/>
              </a:rPr>
              <a:t>Vieussens</a:t>
            </a:r>
            <a:r>
              <a:rPr lang="en-IN" sz="2000" dirty="0" smtClean="0">
                <a:latin typeface="Times New Roman" pitchFamily="18" charset="0"/>
                <a:cs typeface="Times New Roman" pitchFamily="18" charset="0"/>
              </a:rPr>
              <a:t> (1644–1716) from Montpellier described, in “</a:t>
            </a:r>
            <a:r>
              <a:rPr lang="en-IN" sz="2000" dirty="0" err="1" smtClean="0">
                <a:latin typeface="Times New Roman" pitchFamily="18" charset="0"/>
                <a:cs typeface="Times New Roman" pitchFamily="18" charset="0"/>
              </a:rPr>
              <a:t>Neurographia</a:t>
            </a:r>
            <a:r>
              <a:rPr lang="en-IN" sz="2000" dirty="0" smtClean="0">
                <a:latin typeface="Times New Roman" pitchFamily="18" charset="0"/>
                <a:cs typeface="Times New Roman" pitchFamily="18" charset="0"/>
              </a:rPr>
              <a:t> </a:t>
            </a:r>
            <a:r>
              <a:rPr lang="en-IN" sz="2000" dirty="0" err="1" smtClean="0">
                <a:latin typeface="Times New Roman" pitchFamily="18" charset="0"/>
                <a:cs typeface="Times New Roman" pitchFamily="18" charset="0"/>
              </a:rPr>
              <a:t>Universalis</a:t>
            </a:r>
            <a:r>
              <a:rPr lang="en-IN" sz="2000" dirty="0" smtClean="0">
                <a:latin typeface="Times New Roman" pitchFamily="18" charset="0"/>
                <a:cs typeface="Times New Roman" pitchFamily="18" charset="0"/>
              </a:rPr>
              <a:t>”, the </a:t>
            </a:r>
            <a:r>
              <a:rPr lang="en-IN" sz="2000" dirty="0" err="1" smtClean="0">
                <a:latin typeface="Times New Roman" pitchFamily="18" charset="0"/>
                <a:cs typeface="Times New Roman" pitchFamily="18" charset="0"/>
              </a:rPr>
              <a:t>center</a:t>
            </a:r>
            <a:r>
              <a:rPr lang="en-IN" sz="2000" dirty="0" smtClean="0">
                <a:latin typeface="Times New Roman" pitchFamily="18" charset="0"/>
                <a:cs typeface="Times New Roman" pitchFamily="18" charset="0"/>
              </a:rPr>
              <a:t> </a:t>
            </a:r>
            <a:r>
              <a:rPr lang="en-IN" sz="2000" dirty="0" err="1" smtClean="0">
                <a:latin typeface="Times New Roman" pitchFamily="18" charset="0"/>
                <a:cs typeface="Times New Roman" pitchFamily="18" charset="0"/>
              </a:rPr>
              <a:t>semiovale</a:t>
            </a:r>
            <a:r>
              <a:rPr lang="en-IN" sz="2000" dirty="0" smtClean="0">
                <a:latin typeface="Times New Roman" pitchFamily="18" charset="0"/>
                <a:cs typeface="Times New Roman" pitchFamily="18" charset="0"/>
              </a:rPr>
              <a:t> in his studies of brain convolutions (Fig. 1.13).</a:t>
            </a:r>
          </a:p>
          <a:p>
            <a:pPr marL="342900" indent="-342900">
              <a:buFont typeface="Wingdings" pitchFamily="2" charset="2"/>
              <a:buChar char="Ø"/>
            </a:pPr>
            <a:endParaRPr lang="en-IN" sz="2000" dirty="0" smtClean="0">
              <a:latin typeface="Times New Roman" pitchFamily="18" charset="0"/>
              <a:cs typeface="Times New Roman" pitchFamily="18" charset="0"/>
            </a:endParaRPr>
          </a:p>
          <a:p>
            <a:pPr marL="342900" indent="-342900">
              <a:buFont typeface="Wingdings" pitchFamily="2" charset="2"/>
              <a:buChar char="Ø"/>
            </a:pPr>
            <a:r>
              <a:rPr lang="en-IN" sz="2000" dirty="0" smtClean="0">
                <a:latin typeface="Times New Roman" pitchFamily="18" charset="0"/>
                <a:cs typeface="Times New Roman" pitchFamily="18" charset="0"/>
              </a:rPr>
              <a:t>The most true to life representation of the cerebral convolutions (Fig. 1.14) was presented by </a:t>
            </a:r>
            <a:r>
              <a:rPr lang="en-IN" sz="2000" dirty="0" err="1" smtClean="0">
                <a:latin typeface="Times New Roman" pitchFamily="18" charset="0"/>
                <a:cs typeface="Times New Roman" pitchFamily="18" charset="0"/>
              </a:rPr>
              <a:t>Godefroid</a:t>
            </a:r>
            <a:r>
              <a:rPr lang="en-IN" sz="2000" dirty="0" smtClean="0">
                <a:latin typeface="Times New Roman" pitchFamily="18" charset="0"/>
                <a:cs typeface="Times New Roman" pitchFamily="18" charset="0"/>
              </a:rPr>
              <a:t> </a:t>
            </a:r>
            <a:r>
              <a:rPr lang="en-IN" sz="2000" dirty="0" err="1" smtClean="0">
                <a:latin typeface="Times New Roman" pitchFamily="18" charset="0"/>
                <a:cs typeface="Times New Roman" pitchFamily="18" charset="0"/>
              </a:rPr>
              <a:t>Bidloo</a:t>
            </a:r>
            <a:r>
              <a:rPr lang="en-IN" sz="2000" dirty="0" smtClean="0">
                <a:latin typeface="Times New Roman" pitchFamily="18" charset="0"/>
                <a:cs typeface="Times New Roman" pitchFamily="18" charset="0"/>
              </a:rPr>
              <a:t> (1685) who, in his textbook </a:t>
            </a:r>
            <a:r>
              <a:rPr lang="en-IN" sz="2000" dirty="0" smtClean="0">
                <a:latin typeface="Times New Roman" pitchFamily="18" charset="0"/>
                <a:cs typeface="Times New Roman" pitchFamily="18" charset="0"/>
              </a:rPr>
              <a:t>comprising more </a:t>
            </a:r>
            <a:r>
              <a:rPr lang="en-IN" sz="2000" dirty="0" smtClean="0">
                <a:latin typeface="Times New Roman" pitchFamily="18" charset="0"/>
                <a:cs typeface="Times New Roman" pitchFamily="18" charset="0"/>
              </a:rPr>
              <a:t>than 500 figures, clearly displayed the central sulcus located between the frontal and the parietal lobes. The latter were named by Rolando 150 years later.</a:t>
            </a:r>
          </a:p>
          <a:p>
            <a:pPr marL="342900" indent="-342900">
              <a:buFont typeface="Wingdings" pitchFamily="2" charset="2"/>
              <a:buChar char="Ø"/>
            </a:pPr>
            <a:endParaRPr lang="en-IN" sz="2000" dirty="0" smtClean="0">
              <a:latin typeface="Times New Roman" pitchFamily="18" charset="0"/>
              <a:cs typeface="Times New Roman" pitchFamily="18" charset="0"/>
            </a:endParaRPr>
          </a:p>
          <a:p>
            <a:pPr marL="342900" indent="-342900">
              <a:buFont typeface="Wingdings" pitchFamily="2" charset="2"/>
              <a:buChar char="Ø"/>
            </a:pPr>
            <a:r>
              <a:rPr lang="en-IN" sz="2000" dirty="0" smtClean="0">
                <a:latin typeface="Times New Roman" pitchFamily="18" charset="0"/>
                <a:cs typeface="Times New Roman" pitchFamily="18" charset="0"/>
              </a:rPr>
              <a:t>In a 50-page publication entitled “ </a:t>
            </a:r>
            <a:r>
              <a:rPr lang="en-IN" sz="2000" dirty="0" err="1" smtClean="0">
                <a:latin typeface="Times New Roman" pitchFamily="18" charset="0"/>
                <a:cs typeface="Times New Roman" pitchFamily="18" charset="0"/>
              </a:rPr>
              <a:t>Adversaria</a:t>
            </a:r>
            <a:r>
              <a:rPr lang="en-IN" sz="2000" dirty="0" smtClean="0">
                <a:latin typeface="Times New Roman" pitchFamily="18" charset="0"/>
                <a:cs typeface="Times New Roman" pitchFamily="18" charset="0"/>
              </a:rPr>
              <a:t> </a:t>
            </a:r>
            <a:r>
              <a:rPr lang="en-IN" sz="2000" dirty="0" err="1" smtClean="0">
                <a:latin typeface="Times New Roman" pitchFamily="18" charset="0"/>
                <a:cs typeface="Times New Roman" pitchFamily="18" charset="0"/>
              </a:rPr>
              <a:t>Anatomica</a:t>
            </a:r>
            <a:r>
              <a:rPr lang="en-IN" sz="2000" dirty="0" smtClean="0">
                <a:latin typeface="Times New Roman" pitchFamily="18" charset="0"/>
                <a:cs typeface="Times New Roman" pitchFamily="18" charset="0"/>
              </a:rPr>
              <a:t>”, Pierre </a:t>
            </a:r>
            <a:r>
              <a:rPr lang="en-IN" sz="2000" dirty="0" err="1" smtClean="0">
                <a:latin typeface="Times New Roman" pitchFamily="18" charset="0"/>
                <a:cs typeface="Times New Roman" pitchFamily="18" charset="0"/>
              </a:rPr>
              <a:t>Tarin</a:t>
            </a:r>
            <a:r>
              <a:rPr lang="en-IN" sz="2000" dirty="0" smtClean="0">
                <a:latin typeface="Times New Roman" pitchFamily="18" charset="0"/>
                <a:cs typeface="Times New Roman" pitchFamily="18" charset="0"/>
              </a:rPr>
              <a:t> in 1750 showed for the first time several sections of the brain in three planes: sagittal (Fig. 1.15), horizontal (Fig. 1.16) and frontal (Fig. 1.17). Sections through the lateral </a:t>
            </a:r>
            <a:r>
              <a:rPr lang="en-IN" sz="2000" dirty="0" smtClean="0">
                <a:latin typeface="Times New Roman" pitchFamily="18" charset="0"/>
                <a:cs typeface="Times New Roman" pitchFamily="18" charset="0"/>
              </a:rPr>
              <a:t>ventricle showed </a:t>
            </a:r>
            <a:r>
              <a:rPr lang="en-IN" sz="2000" dirty="0" smtClean="0">
                <a:latin typeface="Times New Roman" pitchFamily="18" charset="0"/>
                <a:cs typeface="Times New Roman" pitchFamily="18" charset="0"/>
              </a:rPr>
              <a:t>the hippocampus, the choroid plexus, optic tracts and the corpus callosum.</a:t>
            </a:r>
            <a:endParaRPr lang="en-IN" sz="2000" dirty="0">
              <a:latin typeface="Times New Roman" pitchFamily="18" charset="0"/>
              <a:cs typeface="Times New Roman" pitchFamily="18" charset="0"/>
            </a:endParaRPr>
          </a:p>
        </p:txBody>
      </p:sp>
    </p:spTree>
    <p:extLst>
      <p:ext uri="{BB962C8B-B14F-4D97-AF65-F5344CB8AC3E}">
        <p14:creationId xmlns:p14="http://schemas.microsoft.com/office/powerpoint/2010/main" val="578414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3" y="514350"/>
            <a:ext cx="8410575" cy="582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7661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50959"/>
            <a:ext cx="6048672" cy="6760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0034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32656"/>
            <a:ext cx="4067175" cy="588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775568"/>
            <a:ext cx="4067175" cy="500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6740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8892480" cy="576064"/>
          </a:xfrm>
        </p:spPr>
        <p:txBody>
          <a:bodyPr>
            <a:noAutofit/>
          </a:bodyPr>
          <a:lstStyle/>
          <a:p>
            <a:r>
              <a:rPr lang="en-IN" sz="3200" b="1" dirty="0" smtClean="0">
                <a:solidFill>
                  <a:srgbClr val="FF0000"/>
                </a:solidFill>
              </a:rPr>
              <a:t>Historical Review of Cross-Sectional Anatomy</a:t>
            </a:r>
            <a:br>
              <a:rPr lang="en-IN" sz="3200" b="1" dirty="0" smtClean="0">
                <a:solidFill>
                  <a:srgbClr val="FF0000"/>
                </a:solidFill>
              </a:rPr>
            </a:br>
            <a:r>
              <a:rPr lang="en-IN" sz="3200" b="1" dirty="0" smtClean="0">
                <a:solidFill>
                  <a:srgbClr val="FF0000"/>
                </a:solidFill>
              </a:rPr>
              <a:t>of the Brain</a:t>
            </a:r>
            <a:endParaRPr lang="en-IN" sz="3200" b="1" dirty="0">
              <a:solidFill>
                <a:srgbClr val="FF0000"/>
              </a:solidFill>
            </a:endParaRPr>
          </a:p>
        </p:txBody>
      </p:sp>
      <p:sp>
        <p:nvSpPr>
          <p:cNvPr id="3" name="Content Placeholder 2"/>
          <p:cNvSpPr>
            <a:spLocks noGrp="1"/>
          </p:cNvSpPr>
          <p:nvPr>
            <p:ph idx="1"/>
          </p:nvPr>
        </p:nvSpPr>
        <p:spPr>
          <a:xfrm>
            <a:off x="251520" y="1124744"/>
            <a:ext cx="8496944" cy="5616624"/>
          </a:xfrm>
        </p:spPr>
        <p:txBody>
          <a:bodyPr>
            <a:noAutofit/>
          </a:bodyPr>
          <a:lstStyle/>
          <a:p>
            <a:pPr>
              <a:buFont typeface="Wingdings" pitchFamily="2" charset="2"/>
              <a:buChar char="Ø"/>
            </a:pPr>
            <a:r>
              <a:rPr lang="en-IN" sz="2800" dirty="0" smtClean="0">
                <a:latin typeface="Times New Roman" pitchFamily="18" charset="0"/>
                <a:cs typeface="Times New Roman" pitchFamily="18" charset="0"/>
              </a:rPr>
              <a:t>It took nearly four centuries to obtain an accurate anatomic representation of the brain. Radiological imaging has undergone a similarly slow but progressive refinement. </a:t>
            </a:r>
          </a:p>
          <a:p>
            <a:pPr>
              <a:buFont typeface="Wingdings" pitchFamily="2" charset="2"/>
              <a:buChar char="Ø"/>
            </a:pPr>
            <a:r>
              <a:rPr lang="en-IN" sz="2800" dirty="0" smtClean="0">
                <a:latin typeface="Times New Roman" pitchFamily="18" charset="0"/>
                <a:cs typeface="Times New Roman" pitchFamily="18" charset="0"/>
              </a:rPr>
              <a:t>The restrictions of the middle ages sharply contrast with the scientific explosion which characterized the Renaissance. Anatomical dissections were prohibited by religious and political authorities which prevented the advancement of medical knowledge. The earliest known anatomical dissections were performed by </a:t>
            </a:r>
            <a:r>
              <a:rPr lang="en-IN" sz="2800" dirty="0" err="1" smtClean="0">
                <a:latin typeface="Times New Roman" pitchFamily="18" charset="0"/>
                <a:cs typeface="Times New Roman" pitchFamily="18" charset="0"/>
              </a:rPr>
              <a:t>Mundino</a:t>
            </a:r>
            <a:r>
              <a:rPr lang="en-IN" sz="2800" dirty="0" smtClean="0">
                <a:latin typeface="Times New Roman" pitchFamily="18" charset="0"/>
                <a:cs typeface="Times New Roman" pitchFamily="18" charset="0"/>
              </a:rPr>
              <a:t> </a:t>
            </a:r>
            <a:r>
              <a:rPr lang="en-IN" sz="2800" dirty="0" err="1" smtClean="0">
                <a:latin typeface="Times New Roman" pitchFamily="18" charset="0"/>
                <a:cs typeface="Times New Roman" pitchFamily="18" charset="0"/>
              </a:rPr>
              <a:t>dei</a:t>
            </a:r>
            <a:r>
              <a:rPr lang="en-IN" sz="2800" dirty="0" smtClean="0">
                <a:latin typeface="Times New Roman" pitchFamily="18" charset="0"/>
                <a:cs typeface="Times New Roman" pitchFamily="18" charset="0"/>
              </a:rPr>
              <a:t> </a:t>
            </a:r>
            <a:r>
              <a:rPr lang="en-IN" sz="2800" dirty="0" err="1" smtClean="0">
                <a:latin typeface="Times New Roman" pitchFamily="18" charset="0"/>
                <a:cs typeface="Times New Roman" pitchFamily="18" charset="0"/>
              </a:rPr>
              <a:t>Luzzi</a:t>
            </a:r>
            <a:r>
              <a:rPr lang="en-IN" sz="2800" dirty="0" smtClean="0">
                <a:latin typeface="Times New Roman" pitchFamily="18" charset="0"/>
                <a:cs typeface="Times New Roman" pitchFamily="18" charset="0"/>
              </a:rPr>
              <a:t> in 1316  and reported by his student </a:t>
            </a:r>
            <a:r>
              <a:rPr lang="en-IN" sz="2800" dirty="0" err="1" smtClean="0">
                <a:latin typeface="Times New Roman" pitchFamily="18" charset="0"/>
                <a:cs typeface="Times New Roman" pitchFamily="18" charset="0"/>
              </a:rPr>
              <a:t>Gui</a:t>
            </a:r>
            <a:r>
              <a:rPr lang="en-IN" sz="2800" dirty="0" smtClean="0">
                <a:latin typeface="Times New Roman" pitchFamily="18" charset="0"/>
                <a:cs typeface="Times New Roman" pitchFamily="18" charset="0"/>
              </a:rPr>
              <a:t> de </a:t>
            </a:r>
            <a:r>
              <a:rPr lang="en-IN" sz="2800" dirty="0" err="1" smtClean="0">
                <a:latin typeface="Times New Roman" pitchFamily="18" charset="0"/>
                <a:cs typeface="Times New Roman" pitchFamily="18" charset="0"/>
              </a:rPr>
              <a:t>Chauliac</a:t>
            </a:r>
            <a:r>
              <a:rPr lang="en-IN" sz="2800" dirty="0" smtClean="0">
                <a:latin typeface="Times New Roman" pitchFamily="18" charset="0"/>
                <a:cs typeface="Times New Roman" pitchFamily="18" charset="0"/>
              </a:rPr>
              <a:t> in “</a:t>
            </a:r>
            <a:r>
              <a:rPr lang="en-IN" sz="2800" dirty="0" err="1" smtClean="0">
                <a:latin typeface="Times New Roman" pitchFamily="18" charset="0"/>
                <a:cs typeface="Times New Roman" pitchFamily="18" charset="0"/>
              </a:rPr>
              <a:t>Anathomia</a:t>
            </a:r>
            <a:r>
              <a:rPr lang="en-IN" sz="2800" dirty="0" smtClean="0">
                <a:latin typeface="Times New Roman" pitchFamily="18" charset="0"/>
                <a:cs typeface="Times New Roman" pitchFamily="18" charset="0"/>
              </a:rPr>
              <a:t>” (1363), one of the earliest dissection manuals.</a:t>
            </a:r>
            <a:endParaRPr lang="en-IN" sz="2800" dirty="0">
              <a:latin typeface="Times New Roman" pitchFamily="18" charset="0"/>
              <a:cs typeface="Times New Roman" pitchFamily="18" charset="0"/>
            </a:endParaRPr>
          </a:p>
        </p:txBody>
      </p:sp>
    </p:spTree>
    <p:extLst>
      <p:ext uri="{BB962C8B-B14F-4D97-AF65-F5344CB8AC3E}">
        <p14:creationId xmlns:p14="http://schemas.microsoft.com/office/powerpoint/2010/main" val="19652395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692696"/>
            <a:ext cx="8640960" cy="5016758"/>
          </a:xfrm>
          <a:prstGeom prst="rect">
            <a:avLst/>
          </a:prstGeom>
        </p:spPr>
        <p:txBody>
          <a:bodyPr wrap="square">
            <a:spAutoFit/>
          </a:bodyPr>
          <a:lstStyle/>
          <a:p>
            <a:pPr marL="342900" indent="-342900">
              <a:buFont typeface="Wingdings" pitchFamily="2" charset="2"/>
              <a:buChar char="Ø"/>
            </a:pPr>
            <a:r>
              <a:rPr lang="en-IN" sz="2000" dirty="0" smtClean="0">
                <a:latin typeface="Times New Roman" pitchFamily="18" charset="0"/>
                <a:cs typeface="Times New Roman" pitchFamily="18" charset="0"/>
              </a:rPr>
              <a:t>Towards the end of the eighteenth century, Felix </a:t>
            </a:r>
            <a:r>
              <a:rPr lang="en-IN" sz="2000" dirty="0" err="1" smtClean="0">
                <a:latin typeface="Times New Roman" pitchFamily="18" charset="0"/>
                <a:cs typeface="Times New Roman" pitchFamily="18" charset="0"/>
              </a:rPr>
              <a:t>Vicq</a:t>
            </a:r>
            <a:r>
              <a:rPr lang="en-IN" sz="2000" dirty="0" smtClean="0">
                <a:latin typeface="Times New Roman" pitchFamily="18" charset="0"/>
                <a:cs typeface="Times New Roman" pitchFamily="18" charset="0"/>
              </a:rPr>
              <a:t> </a:t>
            </a:r>
            <a:r>
              <a:rPr lang="en-IN" sz="2000" dirty="0" err="1" smtClean="0">
                <a:latin typeface="Times New Roman" pitchFamily="18" charset="0"/>
                <a:cs typeface="Times New Roman" pitchFamily="18" charset="0"/>
              </a:rPr>
              <a:t>d’Azyr</a:t>
            </a:r>
            <a:r>
              <a:rPr lang="en-IN" sz="2000" dirty="0" smtClean="0">
                <a:latin typeface="Times New Roman" pitchFamily="18" charset="0"/>
                <a:cs typeface="Times New Roman" pitchFamily="18" charset="0"/>
              </a:rPr>
              <a:t> (1748–1794), famous for the </a:t>
            </a:r>
            <a:r>
              <a:rPr lang="en-IN" sz="2000" dirty="0" smtClean="0">
                <a:latin typeface="Times New Roman" pitchFamily="18" charset="0"/>
                <a:cs typeface="Times New Roman" pitchFamily="18" charset="0"/>
              </a:rPr>
              <a:t>description </a:t>
            </a:r>
            <a:r>
              <a:rPr lang="en-IN" sz="2000" dirty="0" smtClean="0">
                <a:latin typeface="Times New Roman" pitchFamily="18" charset="0"/>
                <a:cs typeface="Times New Roman" pitchFamily="18" charset="0"/>
              </a:rPr>
              <a:t>of the “</a:t>
            </a:r>
            <a:r>
              <a:rPr lang="en-IN" sz="2000" dirty="0" err="1" smtClean="0">
                <a:latin typeface="Times New Roman" pitchFamily="18" charset="0"/>
                <a:cs typeface="Times New Roman" pitchFamily="18" charset="0"/>
              </a:rPr>
              <a:t>mamillothalamic</a:t>
            </a:r>
            <a:r>
              <a:rPr lang="en-IN" sz="2000" dirty="0" smtClean="0">
                <a:latin typeface="Times New Roman" pitchFamily="18" charset="0"/>
                <a:cs typeface="Times New Roman" pitchFamily="18" charset="0"/>
              </a:rPr>
              <a:t>” tract, in a treatise of </a:t>
            </a:r>
            <a:r>
              <a:rPr lang="en-IN" sz="2000" dirty="0" err="1" smtClean="0">
                <a:latin typeface="Times New Roman" pitchFamily="18" charset="0"/>
                <a:cs typeface="Times New Roman" pitchFamily="18" charset="0"/>
              </a:rPr>
              <a:t>anato</a:t>
            </a:r>
            <a:r>
              <a:rPr lang="en-IN" sz="2000" dirty="0" smtClean="0">
                <a:latin typeface="Times New Roman" pitchFamily="18" charset="0"/>
                <a:cs typeface="Times New Roman" pitchFamily="18" charset="0"/>
              </a:rPr>
              <a:t>- my and physiology published in  1786, showed well displayed anatomical brain cuts in different planes (Figs. 1.18, 1.19, 1.20). His  works marked the earliest contribution to </a:t>
            </a:r>
            <a:r>
              <a:rPr lang="en-IN" sz="2000" dirty="0" err="1" smtClean="0">
                <a:latin typeface="Times New Roman" pitchFamily="18" charset="0"/>
                <a:cs typeface="Times New Roman" pitchFamily="18" charset="0"/>
              </a:rPr>
              <a:t>gyral</a:t>
            </a:r>
            <a:r>
              <a:rPr lang="en-IN" sz="2000" dirty="0" smtClean="0">
                <a:latin typeface="Times New Roman" pitchFamily="18" charset="0"/>
                <a:cs typeface="Times New Roman" pitchFamily="18" charset="0"/>
              </a:rPr>
              <a:t> anatomy, and described the pre- and </a:t>
            </a:r>
            <a:r>
              <a:rPr lang="en-IN" sz="2000" dirty="0" err="1" smtClean="0">
                <a:latin typeface="Times New Roman" pitchFamily="18" charset="0"/>
                <a:cs typeface="Times New Roman" pitchFamily="18" charset="0"/>
              </a:rPr>
              <a:t>postcentral</a:t>
            </a:r>
            <a:r>
              <a:rPr lang="en-IN" sz="2000" dirty="0" smtClean="0">
                <a:latin typeface="Times New Roman" pitchFamily="18" charset="0"/>
                <a:cs typeface="Times New Roman" pitchFamily="18" charset="0"/>
              </a:rPr>
              <a:t>  convolutions and coined the term “</a:t>
            </a:r>
            <a:r>
              <a:rPr lang="en-IN" sz="2000" dirty="0" err="1" smtClean="0">
                <a:latin typeface="Times New Roman" pitchFamily="18" charset="0"/>
                <a:cs typeface="Times New Roman" pitchFamily="18" charset="0"/>
              </a:rPr>
              <a:t>uncus</a:t>
            </a:r>
            <a:r>
              <a:rPr lang="en-IN" sz="2000" dirty="0" smtClean="0">
                <a:latin typeface="Times New Roman" pitchFamily="18" charset="0"/>
                <a:cs typeface="Times New Roman" pitchFamily="18" charset="0"/>
              </a:rPr>
              <a:t>” (Figs. 1.20, 1.21). </a:t>
            </a:r>
            <a:endParaRPr lang="en-IN" sz="2000" dirty="0" smtClean="0">
              <a:latin typeface="Times New Roman" pitchFamily="18" charset="0"/>
              <a:cs typeface="Times New Roman" pitchFamily="18" charset="0"/>
            </a:endParaRPr>
          </a:p>
          <a:p>
            <a:pPr marL="342900" indent="-342900">
              <a:buFont typeface="Wingdings" pitchFamily="2" charset="2"/>
              <a:buChar char="Ø"/>
            </a:pPr>
            <a:r>
              <a:rPr lang="en-IN" sz="2000" dirty="0" smtClean="0">
                <a:latin typeface="Times New Roman" pitchFamily="18" charset="0"/>
                <a:cs typeface="Times New Roman" pitchFamily="18" charset="0"/>
              </a:rPr>
              <a:t>In </a:t>
            </a:r>
            <a:r>
              <a:rPr lang="en-IN" sz="2000" dirty="0" smtClean="0">
                <a:latin typeface="Times New Roman" pitchFamily="18" charset="0"/>
                <a:cs typeface="Times New Roman" pitchFamily="18" charset="0"/>
              </a:rPr>
              <a:t>1809 Johann Christian </a:t>
            </a:r>
            <a:r>
              <a:rPr lang="en-IN" sz="2000" dirty="0" err="1" smtClean="0">
                <a:latin typeface="Times New Roman" pitchFamily="18" charset="0"/>
                <a:cs typeface="Times New Roman" pitchFamily="18" charset="0"/>
              </a:rPr>
              <a:t>Reil</a:t>
            </a:r>
            <a:r>
              <a:rPr lang="en-IN" sz="2000" dirty="0" smtClean="0">
                <a:latin typeface="Times New Roman" pitchFamily="18" charset="0"/>
                <a:cs typeface="Times New Roman" pitchFamily="18" charset="0"/>
              </a:rPr>
              <a:t> (1759–1813) com- </a:t>
            </a:r>
            <a:r>
              <a:rPr lang="en-IN" sz="2000" dirty="0" err="1" smtClean="0">
                <a:latin typeface="Times New Roman" pitchFamily="18" charset="0"/>
                <a:cs typeface="Times New Roman" pitchFamily="18" charset="0"/>
              </a:rPr>
              <a:t>prehensively</a:t>
            </a:r>
            <a:r>
              <a:rPr lang="en-IN" sz="2000" dirty="0" smtClean="0">
                <a:latin typeface="Times New Roman" pitchFamily="18" charset="0"/>
                <a:cs typeface="Times New Roman" pitchFamily="18" charset="0"/>
              </a:rPr>
              <a:t> described the insula, which was </a:t>
            </a:r>
            <a:r>
              <a:rPr lang="en-IN" sz="2000" dirty="0" err="1" smtClean="0">
                <a:latin typeface="Times New Roman" pitchFamily="18" charset="0"/>
                <a:cs typeface="Times New Roman" pitchFamily="18" charset="0"/>
              </a:rPr>
              <a:t>previ-ously</a:t>
            </a:r>
            <a:r>
              <a:rPr lang="en-IN" sz="2000" dirty="0" smtClean="0">
                <a:latin typeface="Times New Roman" pitchFamily="18" charset="0"/>
                <a:cs typeface="Times New Roman" pitchFamily="18" charset="0"/>
              </a:rPr>
              <a:t> noted  by </a:t>
            </a:r>
            <a:r>
              <a:rPr lang="en-IN" sz="2000" dirty="0" err="1" smtClean="0">
                <a:latin typeface="Times New Roman" pitchFamily="18" charset="0"/>
                <a:cs typeface="Times New Roman" pitchFamily="18" charset="0"/>
              </a:rPr>
              <a:t>Bartholin</a:t>
            </a:r>
            <a:r>
              <a:rPr lang="en-IN" sz="2000" dirty="0" smtClean="0">
                <a:latin typeface="Times New Roman" pitchFamily="18" charset="0"/>
                <a:cs typeface="Times New Roman" pitchFamily="18" charset="0"/>
              </a:rPr>
              <a:t>  in  1641. Between  1810– 1820, Francois-Joseph Gall published a 5-volume  book, “</a:t>
            </a:r>
            <a:r>
              <a:rPr lang="en-IN" sz="2000" dirty="0" err="1" smtClean="0">
                <a:latin typeface="Times New Roman" pitchFamily="18" charset="0"/>
                <a:cs typeface="Times New Roman" pitchFamily="18" charset="0"/>
              </a:rPr>
              <a:t>Anatomie</a:t>
            </a:r>
            <a:r>
              <a:rPr lang="en-IN" sz="2000" dirty="0" smtClean="0">
                <a:latin typeface="Times New Roman" pitchFamily="18" charset="0"/>
                <a:cs typeface="Times New Roman" pitchFamily="18" charset="0"/>
              </a:rPr>
              <a:t> et </a:t>
            </a:r>
            <a:r>
              <a:rPr lang="en-IN" sz="2000" dirty="0" err="1" smtClean="0">
                <a:latin typeface="Times New Roman" pitchFamily="18" charset="0"/>
                <a:cs typeface="Times New Roman" pitchFamily="18" charset="0"/>
              </a:rPr>
              <a:t>Physiologie</a:t>
            </a:r>
            <a:r>
              <a:rPr lang="en-IN" sz="2000" dirty="0" smtClean="0">
                <a:latin typeface="Times New Roman" pitchFamily="18" charset="0"/>
                <a:cs typeface="Times New Roman" pitchFamily="18" charset="0"/>
              </a:rPr>
              <a:t> du </a:t>
            </a:r>
            <a:r>
              <a:rPr lang="en-IN" sz="2000" dirty="0" err="1" smtClean="0">
                <a:latin typeface="Times New Roman" pitchFamily="18" charset="0"/>
                <a:cs typeface="Times New Roman" pitchFamily="18" charset="0"/>
              </a:rPr>
              <a:t>Systeme</a:t>
            </a:r>
            <a:r>
              <a:rPr lang="en-IN" sz="2000" dirty="0" smtClean="0">
                <a:latin typeface="Times New Roman" pitchFamily="18" charset="0"/>
                <a:cs typeface="Times New Roman" pitchFamily="18" charset="0"/>
              </a:rPr>
              <a:t> </a:t>
            </a:r>
            <a:r>
              <a:rPr lang="en-IN" sz="2000" dirty="0" err="1" smtClean="0">
                <a:latin typeface="Times New Roman" pitchFamily="18" charset="0"/>
                <a:cs typeface="Times New Roman" pitchFamily="18" charset="0"/>
              </a:rPr>
              <a:t>nerveux</a:t>
            </a:r>
            <a:r>
              <a:rPr lang="en-IN" sz="2000" dirty="0" smtClean="0">
                <a:latin typeface="Times New Roman" pitchFamily="18" charset="0"/>
                <a:cs typeface="Times New Roman" pitchFamily="18" charset="0"/>
              </a:rPr>
              <a:t> en general et du </a:t>
            </a:r>
            <a:r>
              <a:rPr lang="en-IN" sz="2000" dirty="0" err="1" smtClean="0">
                <a:latin typeface="Times New Roman" pitchFamily="18" charset="0"/>
                <a:cs typeface="Times New Roman" pitchFamily="18" charset="0"/>
              </a:rPr>
              <a:t>Cerveau</a:t>
            </a:r>
            <a:r>
              <a:rPr lang="en-IN" sz="2000" dirty="0" smtClean="0">
                <a:latin typeface="Times New Roman" pitchFamily="18" charset="0"/>
                <a:cs typeface="Times New Roman" pitchFamily="18" charset="0"/>
              </a:rPr>
              <a:t> en </a:t>
            </a:r>
            <a:r>
              <a:rPr lang="en-IN" sz="2000" dirty="0" err="1" smtClean="0">
                <a:latin typeface="Times New Roman" pitchFamily="18" charset="0"/>
                <a:cs typeface="Times New Roman" pitchFamily="18" charset="0"/>
              </a:rPr>
              <a:t>particulier</a:t>
            </a:r>
            <a:r>
              <a:rPr lang="en-IN" sz="2000" dirty="0" smtClean="0">
                <a:latin typeface="Times New Roman" pitchFamily="18" charset="0"/>
                <a:cs typeface="Times New Roman" pitchFamily="18" charset="0"/>
              </a:rPr>
              <a:t>”,  dedicated to the anatomy and physiology of the brain. </a:t>
            </a:r>
            <a:r>
              <a:rPr lang="en-IN" sz="2000" dirty="0" err="1" smtClean="0">
                <a:latin typeface="Times New Roman" pitchFamily="18" charset="0"/>
                <a:cs typeface="Times New Roman" pitchFamily="18" charset="0"/>
              </a:rPr>
              <a:t>Mor</a:t>
            </a:r>
            <a:r>
              <a:rPr lang="en-IN" sz="2000" dirty="0" smtClean="0">
                <a:latin typeface="Times New Roman" pitchFamily="18" charset="0"/>
                <a:cs typeface="Times New Roman" pitchFamily="18" charset="0"/>
              </a:rPr>
              <a:t>- </a:t>
            </a:r>
            <a:r>
              <a:rPr lang="en-IN" sz="2000" dirty="0" err="1" smtClean="0">
                <a:latin typeface="Times New Roman" pitchFamily="18" charset="0"/>
                <a:cs typeface="Times New Roman" pitchFamily="18" charset="0"/>
              </a:rPr>
              <a:t>phology</a:t>
            </a:r>
            <a:r>
              <a:rPr lang="en-IN" sz="2000" dirty="0" smtClean="0">
                <a:latin typeface="Times New Roman" pitchFamily="18" charset="0"/>
                <a:cs typeface="Times New Roman" pitchFamily="18" charset="0"/>
              </a:rPr>
              <a:t> was adequately detailed (Figs.  1.22, 1.23). </a:t>
            </a:r>
            <a:endParaRPr lang="en-IN" sz="2000" dirty="0" smtClean="0">
              <a:latin typeface="Times New Roman" pitchFamily="18" charset="0"/>
              <a:cs typeface="Times New Roman" pitchFamily="18" charset="0"/>
            </a:endParaRPr>
          </a:p>
          <a:p>
            <a:pPr marL="342900" indent="-342900">
              <a:buFont typeface="Wingdings" pitchFamily="2" charset="2"/>
              <a:buChar char="Ø"/>
            </a:pPr>
            <a:r>
              <a:rPr lang="en-IN" sz="2000" dirty="0" smtClean="0">
                <a:latin typeface="Times New Roman" pitchFamily="18" charset="0"/>
                <a:cs typeface="Times New Roman" pitchFamily="18" charset="0"/>
              </a:rPr>
              <a:t>However</a:t>
            </a:r>
            <a:r>
              <a:rPr lang="en-IN" sz="2000" dirty="0" smtClean="0">
                <a:latin typeface="Times New Roman" pitchFamily="18" charset="0"/>
                <a:cs typeface="Times New Roman" pitchFamily="18" charset="0"/>
              </a:rPr>
              <a:t>, the correlations  with  mental  functions were arbitrarily attributed,  marking the prelude to phrenology. Although lacking any scientific </a:t>
            </a:r>
            <a:r>
              <a:rPr lang="en-IN" sz="2000" dirty="0" smtClean="0">
                <a:latin typeface="Times New Roman" pitchFamily="18" charset="0"/>
                <a:cs typeface="Times New Roman" pitchFamily="18" charset="0"/>
              </a:rPr>
              <a:t>foundation</a:t>
            </a:r>
            <a:r>
              <a:rPr lang="en-IN" sz="2000" dirty="0" smtClean="0">
                <a:latin typeface="Times New Roman" pitchFamily="18" charset="0"/>
                <a:cs typeface="Times New Roman" pitchFamily="18" charset="0"/>
              </a:rPr>
              <a:t>, this theory was  accepted in Europe and the United States for more than 50 years.</a:t>
            </a:r>
            <a:endParaRPr lang="en-IN" sz="2000" dirty="0">
              <a:latin typeface="Times New Roman" pitchFamily="18" charset="0"/>
              <a:cs typeface="Times New Roman" pitchFamily="18" charset="0"/>
            </a:endParaRPr>
          </a:p>
        </p:txBody>
      </p:sp>
    </p:spTree>
    <p:extLst>
      <p:ext uri="{BB962C8B-B14F-4D97-AF65-F5344CB8AC3E}">
        <p14:creationId xmlns:p14="http://schemas.microsoft.com/office/powerpoint/2010/main" val="1310344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76672"/>
            <a:ext cx="4444391"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5825" y="511308"/>
            <a:ext cx="4448175" cy="531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5030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474345"/>
            <a:ext cx="9036496" cy="5632311"/>
          </a:xfrm>
          <a:prstGeom prst="rect">
            <a:avLst/>
          </a:prstGeom>
        </p:spPr>
        <p:txBody>
          <a:bodyPr wrap="square">
            <a:spAutoFit/>
          </a:bodyPr>
          <a:lstStyle/>
          <a:p>
            <a:pPr marL="342900" indent="-342900">
              <a:buFont typeface="Wingdings" pitchFamily="2" charset="2"/>
              <a:buChar char="Ø"/>
            </a:pPr>
            <a:r>
              <a:rPr lang="en-IN" sz="2000" dirty="0">
                <a:latin typeface="Times New Roman" pitchFamily="18" charset="0"/>
                <a:cs typeface="Times New Roman" pitchFamily="18" charset="0"/>
              </a:rPr>
              <a:t>With the discovery of lithography in the </a:t>
            </a:r>
            <a:r>
              <a:rPr lang="en-IN" sz="2000" dirty="0" smtClean="0">
                <a:latin typeface="Times New Roman" pitchFamily="18" charset="0"/>
                <a:cs typeface="Times New Roman" pitchFamily="18" charset="0"/>
              </a:rPr>
              <a:t>nineteenth century</a:t>
            </a:r>
            <a:r>
              <a:rPr lang="en-IN" sz="2000" dirty="0">
                <a:latin typeface="Times New Roman" pitchFamily="18" charset="0"/>
                <a:cs typeface="Times New Roman" pitchFamily="18" charset="0"/>
              </a:rPr>
              <a:t>, Jean Marc </a:t>
            </a:r>
            <a:r>
              <a:rPr lang="en-IN" sz="2000" dirty="0" err="1">
                <a:latin typeface="Times New Roman" pitchFamily="18" charset="0"/>
                <a:cs typeface="Times New Roman" pitchFamily="18" charset="0"/>
              </a:rPr>
              <a:t>Bourgery</a:t>
            </a:r>
            <a:r>
              <a:rPr lang="en-IN" sz="2000" dirty="0">
                <a:latin typeface="Times New Roman" pitchFamily="18" charset="0"/>
                <a:cs typeface="Times New Roman" pitchFamily="18" charset="0"/>
              </a:rPr>
              <a:t>, a surgeon </a:t>
            </a:r>
            <a:r>
              <a:rPr lang="en-IN" sz="2000" dirty="0" smtClean="0">
                <a:latin typeface="Times New Roman" pitchFamily="18" charset="0"/>
                <a:cs typeface="Times New Roman" pitchFamily="18" charset="0"/>
              </a:rPr>
              <a:t>of Napoleon’s </a:t>
            </a:r>
            <a:r>
              <a:rPr lang="en-IN" sz="2000" dirty="0">
                <a:latin typeface="Times New Roman" pitchFamily="18" charset="0"/>
                <a:cs typeface="Times New Roman" pitchFamily="18" charset="0"/>
              </a:rPr>
              <a:t>army, published an extensive treatise </a:t>
            </a:r>
            <a:r>
              <a:rPr lang="en-IN" sz="2000" dirty="0" smtClean="0">
                <a:latin typeface="Times New Roman" pitchFamily="18" charset="0"/>
                <a:cs typeface="Times New Roman" pitchFamily="18" charset="0"/>
              </a:rPr>
              <a:t>in 14 </a:t>
            </a:r>
            <a:r>
              <a:rPr lang="en-IN" sz="2000" dirty="0">
                <a:latin typeface="Times New Roman" pitchFamily="18" charset="0"/>
                <a:cs typeface="Times New Roman" pitchFamily="18" charset="0"/>
              </a:rPr>
              <a:t>volumes. This included </a:t>
            </a:r>
            <a:r>
              <a:rPr lang="en-IN" sz="2000" dirty="0" err="1">
                <a:latin typeface="Times New Roman" pitchFamily="18" charset="0"/>
                <a:cs typeface="Times New Roman" pitchFamily="18" charset="0"/>
              </a:rPr>
              <a:t>color</a:t>
            </a:r>
            <a:r>
              <a:rPr lang="en-IN" sz="2000" dirty="0">
                <a:latin typeface="Times New Roman" pitchFamily="18" charset="0"/>
                <a:cs typeface="Times New Roman" pitchFamily="18" charset="0"/>
              </a:rPr>
              <a:t> illustrations and </a:t>
            </a:r>
            <a:r>
              <a:rPr lang="en-IN" sz="2000" dirty="0" smtClean="0">
                <a:latin typeface="Times New Roman" pitchFamily="18" charset="0"/>
                <a:cs typeface="Times New Roman" pitchFamily="18" charset="0"/>
              </a:rPr>
              <a:t>is considered </a:t>
            </a:r>
            <a:r>
              <a:rPr lang="en-IN" sz="2000" dirty="0">
                <a:latin typeface="Times New Roman" pitchFamily="18" charset="0"/>
                <a:cs typeface="Times New Roman" pitchFamily="18" charset="0"/>
              </a:rPr>
              <a:t>one of the most comprehensive works </a:t>
            </a:r>
            <a:r>
              <a:rPr lang="en-IN" sz="2000" dirty="0" smtClean="0">
                <a:latin typeface="Times New Roman" pitchFamily="18" charset="0"/>
                <a:cs typeface="Times New Roman" pitchFamily="18" charset="0"/>
              </a:rPr>
              <a:t>of anatomy </a:t>
            </a:r>
            <a:r>
              <a:rPr lang="en-IN" sz="2000" dirty="0">
                <a:latin typeface="Times New Roman" pitchFamily="18" charset="0"/>
                <a:cs typeface="Times New Roman" pitchFamily="18" charset="0"/>
              </a:rPr>
              <a:t>to date (Fig. 1.24</a:t>
            </a:r>
            <a:r>
              <a:rPr lang="en-IN" sz="2000" dirty="0" smtClean="0">
                <a:latin typeface="Times New Roman" pitchFamily="18" charset="0"/>
                <a:cs typeface="Times New Roman" pitchFamily="18" charset="0"/>
              </a:rPr>
              <a:t>). The </a:t>
            </a:r>
            <a:r>
              <a:rPr lang="en-IN" sz="2000" dirty="0">
                <a:latin typeface="Times New Roman" pitchFamily="18" charset="0"/>
                <a:cs typeface="Times New Roman" pitchFamily="18" charset="0"/>
              </a:rPr>
              <a:t>first photograph of a preparation of a </a:t>
            </a:r>
            <a:r>
              <a:rPr lang="en-IN" sz="2000" dirty="0" smtClean="0">
                <a:latin typeface="Times New Roman" pitchFamily="18" charset="0"/>
                <a:cs typeface="Times New Roman" pitchFamily="18" charset="0"/>
              </a:rPr>
              <a:t>human brain </a:t>
            </a:r>
            <a:r>
              <a:rPr lang="en-IN" sz="2000" dirty="0">
                <a:latin typeface="Times New Roman" pitchFamily="18" charset="0"/>
                <a:cs typeface="Times New Roman" pitchFamily="18" charset="0"/>
              </a:rPr>
              <a:t>was attempted by Emile </a:t>
            </a:r>
            <a:r>
              <a:rPr lang="en-IN" sz="2000" dirty="0" err="1">
                <a:latin typeface="Times New Roman" pitchFamily="18" charset="0"/>
                <a:cs typeface="Times New Roman" pitchFamily="18" charset="0"/>
              </a:rPr>
              <a:t>Huschke</a:t>
            </a:r>
            <a:r>
              <a:rPr lang="en-IN" sz="2000" dirty="0">
                <a:latin typeface="Times New Roman" pitchFamily="18" charset="0"/>
                <a:cs typeface="Times New Roman" pitchFamily="18" charset="0"/>
              </a:rPr>
              <a:t> (1797–1858</a:t>
            </a:r>
            <a:r>
              <a:rPr lang="en-IN" sz="2000" dirty="0" smtClean="0">
                <a:latin typeface="Times New Roman" pitchFamily="18" charset="0"/>
                <a:cs typeface="Times New Roman" pitchFamily="18" charset="0"/>
              </a:rPr>
              <a:t>) of </a:t>
            </a:r>
            <a:r>
              <a:rPr lang="en-IN" sz="2000" dirty="0">
                <a:latin typeface="Times New Roman" pitchFamily="18" charset="0"/>
                <a:cs typeface="Times New Roman" pitchFamily="18" charset="0"/>
              </a:rPr>
              <a:t>Jena (Fig. 1.25). Photographs quickly </a:t>
            </a:r>
            <a:r>
              <a:rPr lang="en-IN" sz="2000" dirty="0" smtClean="0">
                <a:latin typeface="Times New Roman" pitchFamily="18" charset="0"/>
                <a:cs typeface="Times New Roman" pitchFamily="18" charset="0"/>
              </a:rPr>
              <a:t>replaced drawn </a:t>
            </a:r>
            <a:r>
              <a:rPr lang="en-IN" sz="2000" dirty="0">
                <a:latin typeface="Times New Roman" pitchFamily="18" charset="0"/>
                <a:cs typeface="Times New Roman" pitchFamily="18" charset="0"/>
              </a:rPr>
              <a:t>illustrations</a:t>
            </a:r>
            <a:r>
              <a:rPr lang="en-IN" sz="2000" dirty="0" smtClean="0">
                <a:latin typeface="Times New Roman" pitchFamily="18" charset="0"/>
                <a:cs typeface="Times New Roman" pitchFamily="18" charset="0"/>
              </a:rPr>
              <a:t>.</a:t>
            </a:r>
          </a:p>
          <a:p>
            <a:pPr marL="342900" indent="-342900">
              <a:buFont typeface="Wingdings" pitchFamily="2" charset="2"/>
              <a:buChar char="Ø"/>
            </a:pPr>
            <a:endParaRPr lang="en-IN" sz="2000" dirty="0">
              <a:latin typeface="Times New Roman" pitchFamily="18" charset="0"/>
              <a:cs typeface="Times New Roman" pitchFamily="18" charset="0"/>
            </a:endParaRPr>
          </a:p>
          <a:p>
            <a:pPr marL="342900" indent="-342900">
              <a:buFont typeface="Wingdings" pitchFamily="2" charset="2"/>
              <a:buChar char="Ø"/>
            </a:pPr>
            <a:r>
              <a:rPr lang="en-IN" sz="2000" dirty="0">
                <a:latin typeface="Times New Roman" pitchFamily="18" charset="0"/>
                <a:cs typeface="Times New Roman" pitchFamily="18" charset="0"/>
              </a:rPr>
              <a:t>In the same year (1854), Louis Pierre </a:t>
            </a:r>
            <a:r>
              <a:rPr lang="en-IN" sz="2000" dirty="0" err="1">
                <a:latin typeface="Times New Roman" pitchFamily="18" charset="0"/>
                <a:cs typeface="Times New Roman" pitchFamily="18" charset="0"/>
              </a:rPr>
              <a:t>Gratiolet</a:t>
            </a:r>
            <a:r>
              <a:rPr lang="en-IN" sz="2000" dirty="0" smtClean="0">
                <a:latin typeface="Times New Roman" pitchFamily="18" charset="0"/>
                <a:cs typeface="Times New Roman" pitchFamily="18" charset="0"/>
              </a:rPr>
              <a:t>, one </a:t>
            </a:r>
            <a:r>
              <a:rPr lang="en-IN" sz="2000" dirty="0">
                <a:latin typeface="Times New Roman" pitchFamily="18" charset="0"/>
                <a:cs typeface="Times New Roman" pitchFamily="18" charset="0"/>
              </a:rPr>
              <a:t>of the most famous French anatomists, </a:t>
            </a:r>
            <a:r>
              <a:rPr lang="en-IN" sz="2000" dirty="0" smtClean="0">
                <a:latin typeface="Times New Roman" pitchFamily="18" charset="0"/>
                <a:cs typeface="Times New Roman" pitchFamily="18" charset="0"/>
              </a:rPr>
              <a:t>defined the </a:t>
            </a:r>
            <a:r>
              <a:rPr lang="en-IN" sz="2000" dirty="0">
                <a:latin typeface="Times New Roman" pitchFamily="18" charset="0"/>
                <a:cs typeface="Times New Roman" pitchFamily="18" charset="0"/>
              </a:rPr>
              <a:t>lobes and fissures of the brain (Fig. 1.26). The </a:t>
            </a:r>
            <a:r>
              <a:rPr lang="en-IN" sz="2000" dirty="0" smtClean="0">
                <a:latin typeface="Times New Roman" pitchFamily="18" charset="0"/>
                <a:cs typeface="Times New Roman" pitchFamily="18" charset="0"/>
              </a:rPr>
              <a:t>nomenclature that he </a:t>
            </a:r>
            <a:r>
              <a:rPr lang="en-IN" sz="2000" dirty="0">
                <a:latin typeface="Times New Roman" pitchFamily="18" charset="0"/>
                <a:cs typeface="Times New Roman" pitchFamily="18" charset="0"/>
              </a:rPr>
              <a:t>devised is still in use today. He </a:t>
            </a:r>
            <a:r>
              <a:rPr lang="en-IN" sz="2000" dirty="0" smtClean="0">
                <a:latin typeface="Times New Roman" pitchFamily="18" charset="0"/>
                <a:cs typeface="Times New Roman" pitchFamily="18" charset="0"/>
              </a:rPr>
              <a:t>distinguished primary </a:t>
            </a:r>
            <a:r>
              <a:rPr lang="en-IN" sz="2000" dirty="0">
                <a:latin typeface="Times New Roman" pitchFamily="18" charset="0"/>
                <a:cs typeface="Times New Roman" pitchFamily="18" charset="0"/>
              </a:rPr>
              <a:t>and secondary </a:t>
            </a:r>
            <a:r>
              <a:rPr lang="en-IN" sz="2000" dirty="0" err="1">
                <a:latin typeface="Times New Roman" pitchFamily="18" charset="0"/>
                <a:cs typeface="Times New Roman" pitchFamily="18" charset="0"/>
              </a:rPr>
              <a:t>gyri</a:t>
            </a:r>
            <a:r>
              <a:rPr lang="en-IN" sz="2000" dirty="0">
                <a:latin typeface="Times New Roman" pitchFamily="18" charset="0"/>
                <a:cs typeface="Times New Roman" pitchFamily="18" charset="0"/>
              </a:rPr>
              <a:t> based on </a:t>
            </a:r>
            <a:r>
              <a:rPr lang="en-IN" sz="2000" dirty="0" smtClean="0">
                <a:latin typeface="Times New Roman" pitchFamily="18" charset="0"/>
                <a:cs typeface="Times New Roman" pitchFamily="18" charset="0"/>
              </a:rPr>
              <a:t>their respective </a:t>
            </a:r>
            <a:r>
              <a:rPr lang="en-IN" sz="2000" dirty="0">
                <a:latin typeface="Times New Roman" pitchFamily="18" charset="0"/>
                <a:cs typeface="Times New Roman" pitchFamily="18" charset="0"/>
              </a:rPr>
              <a:t>appearance </a:t>
            </a:r>
            <a:r>
              <a:rPr lang="en-IN" sz="2000" dirty="0" err="1">
                <a:latin typeface="Times New Roman" pitchFamily="18" charset="0"/>
                <a:cs typeface="Times New Roman" pitchFamily="18" charset="0"/>
              </a:rPr>
              <a:t>phylogenetically</a:t>
            </a:r>
            <a:r>
              <a:rPr lang="en-IN" sz="2000" dirty="0">
                <a:latin typeface="Times New Roman" pitchFamily="18" charset="0"/>
                <a:cs typeface="Times New Roman" pitchFamily="18" charset="0"/>
              </a:rPr>
              <a:t>. His </a:t>
            </a:r>
            <a:r>
              <a:rPr lang="en-IN" sz="2000" dirty="0" smtClean="0">
                <a:latin typeface="Times New Roman" pitchFamily="18" charset="0"/>
                <a:cs typeface="Times New Roman" pitchFamily="18" charset="0"/>
              </a:rPr>
              <a:t>interest was </a:t>
            </a:r>
            <a:r>
              <a:rPr lang="en-IN" sz="2000" dirty="0">
                <a:latin typeface="Times New Roman" pitchFamily="18" charset="0"/>
                <a:cs typeface="Times New Roman" pitchFamily="18" charset="0"/>
              </a:rPr>
              <a:t>concentrated on the primate brain, and he </a:t>
            </a:r>
            <a:r>
              <a:rPr lang="en-IN" sz="2000" dirty="0" smtClean="0">
                <a:latin typeface="Times New Roman" pitchFamily="18" charset="0"/>
                <a:cs typeface="Times New Roman" pitchFamily="18" charset="0"/>
              </a:rPr>
              <a:t>introduced the </a:t>
            </a:r>
            <a:r>
              <a:rPr lang="en-IN" sz="2000" dirty="0">
                <a:latin typeface="Times New Roman" pitchFamily="18" charset="0"/>
                <a:cs typeface="Times New Roman" pitchFamily="18" charset="0"/>
              </a:rPr>
              <a:t>study of comparative anatomy. His </a:t>
            </a:r>
            <a:r>
              <a:rPr lang="en-IN" sz="2000" dirty="0" smtClean="0">
                <a:latin typeface="Times New Roman" pitchFamily="18" charset="0"/>
                <a:cs typeface="Times New Roman" pitchFamily="18" charset="0"/>
              </a:rPr>
              <a:t>large collection </a:t>
            </a:r>
            <a:r>
              <a:rPr lang="en-IN" sz="2000" dirty="0">
                <a:latin typeface="Times New Roman" pitchFamily="18" charset="0"/>
                <a:cs typeface="Times New Roman" pitchFamily="18" charset="0"/>
              </a:rPr>
              <a:t>of isolated brains is conserved in </a:t>
            </a:r>
            <a:r>
              <a:rPr lang="en-IN" sz="2000" dirty="0" smtClean="0">
                <a:latin typeface="Times New Roman" pitchFamily="18" charset="0"/>
                <a:cs typeface="Times New Roman" pitchFamily="18" charset="0"/>
              </a:rPr>
              <a:t>the French </a:t>
            </a:r>
            <a:r>
              <a:rPr lang="en-IN" sz="2000" dirty="0">
                <a:latin typeface="Times New Roman" pitchFamily="18" charset="0"/>
                <a:cs typeface="Times New Roman" pitchFamily="18" charset="0"/>
              </a:rPr>
              <a:t>National Museum of Natural History, in Paris</a:t>
            </a:r>
            <a:r>
              <a:rPr lang="en-IN" sz="2000" dirty="0" smtClean="0">
                <a:latin typeface="Times New Roman" pitchFamily="18" charset="0"/>
                <a:cs typeface="Times New Roman" pitchFamily="18" charset="0"/>
              </a:rPr>
              <a:t>. Other </a:t>
            </a:r>
            <a:r>
              <a:rPr lang="en-IN" sz="2000" dirty="0">
                <a:latin typeface="Times New Roman" pitchFamily="18" charset="0"/>
                <a:cs typeface="Times New Roman" pitchFamily="18" charset="0"/>
              </a:rPr>
              <a:t>notable workers in the field included </a:t>
            </a:r>
            <a:r>
              <a:rPr lang="en-IN" sz="2000" dirty="0" smtClean="0">
                <a:latin typeface="Times New Roman" pitchFamily="18" charset="0"/>
                <a:cs typeface="Times New Roman" pitchFamily="18" charset="0"/>
              </a:rPr>
              <a:t>William Turner </a:t>
            </a:r>
            <a:r>
              <a:rPr lang="en-IN" sz="2000" dirty="0">
                <a:latin typeface="Times New Roman" pitchFamily="18" charset="0"/>
                <a:cs typeface="Times New Roman" pitchFamily="18" charset="0"/>
              </a:rPr>
              <a:t>(1832–1916) of Edinburgh, who </a:t>
            </a:r>
            <a:r>
              <a:rPr lang="en-IN" sz="2000" dirty="0" smtClean="0">
                <a:latin typeface="Times New Roman" pitchFamily="18" charset="0"/>
                <a:cs typeface="Times New Roman" pitchFamily="18" charset="0"/>
              </a:rPr>
              <a:t>redefined the </a:t>
            </a:r>
            <a:r>
              <a:rPr lang="en-IN" sz="2000" dirty="0">
                <a:latin typeface="Times New Roman" pitchFamily="18" charset="0"/>
                <a:cs typeface="Times New Roman" pitchFamily="18" charset="0"/>
              </a:rPr>
              <a:t>limits of the brain and its fissures, </a:t>
            </a:r>
            <a:r>
              <a:rPr lang="en-IN" sz="2000" dirty="0" smtClean="0">
                <a:latin typeface="Times New Roman" pitchFamily="18" charset="0"/>
                <a:cs typeface="Times New Roman" pitchFamily="18" charset="0"/>
              </a:rPr>
              <a:t>establishing the </a:t>
            </a:r>
            <a:r>
              <a:rPr lang="en-IN" sz="2000" dirty="0" err="1">
                <a:latin typeface="Times New Roman" pitchFamily="18" charset="0"/>
                <a:cs typeface="Times New Roman" pitchFamily="18" charset="0"/>
              </a:rPr>
              <a:t>Rolandic</a:t>
            </a:r>
            <a:r>
              <a:rPr lang="en-IN" sz="2000" dirty="0">
                <a:latin typeface="Times New Roman" pitchFamily="18" charset="0"/>
                <a:cs typeface="Times New Roman" pitchFamily="18" charset="0"/>
              </a:rPr>
              <a:t> fissure as the posterior limit </a:t>
            </a:r>
            <a:r>
              <a:rPr lang="en-IN" sz="2000" dirty="0" smtClean="0">
                <a:latin typeface="Times New Roman" pitchFamily="18" charset="0"/>
                <a:cs typeface="Times New Roman" pitchFamily="18" charset="0"/>
              </a:rPr>
              <a:t>of the </a:t>
            </a:r>
            <a:r>
              <a:rPr lang="en-IN" sz="2000" dirty="0">
                <a:latin typeface="Times New Roman" pitchFamily="18" charset="0"/>
                <a:cs typeface="Times New Roman" pitchFamily="18" charset="0"/>
              </a:rPr>
              <a:t>frontal lobe, and Alexander Ecker from </a:t>
            </a:r>
            <a:r>
              <a:rPr lang="en-IN" sz="2000" dirty="0" smtClean="0">
                <a:latin typeface="Times New Roman" pitchFamily="18" charset="0"/>
                <a:cs typeface="Times New Roman" pitchFamily="18" charset="0"/>
              </a:rPr>
              <a:t>Freiburg who </a:t>
            </a:r>
            <a:r>
              <a:rPr lang="en-IN" sz="2000" dirty="0">
                <a:latin typeface="Times New Roman" pitchFamily="18" charset="0"/>
                <a:cs typeface="Times New Roman" pitchFamily="18" charset="0"/>
              </a:rPr>
              <a:t>described in 1869 in great detail the sulci </a:t>
            </a:r>
            <a:r>
              <a:rPr lang="en-IN" sz="2000" dirty="0" smtClean="0">
                <a:latin typeface="Times New Roman" pitchFamily="18" charset="0"/>
                <a:cs typeface="Times New Roman" pitchFamily="18" charset="0"/>
              </a:rPr>
              <a:t>and </a:t>
            </a:r>
            <a:r>
              <a:rPr lang="en-IN" sz="2000" dirty="0" err="1" smtClean="0">
                <a:latin typeface="Times New Roman" pitchFamily="18" charset="0"/>
                <a:cs typeface="Times New Roman" pitchFamily="18" charset="0"/>
              </a:rPr>
              <a:t>gyri</a:t>
            </a:r>
            <a:r>
              <a:rPr lang="en-IN" sz="2000" dirty="0" smtClean="0">
                <a:latin typeface="Times New Roman" pitchFamily="18" charset="0"/>
                <a:cs typeface="Times New Roman" pitchFamily="18" charset="0"/>
              </a:rPr>
              <a:t> </a:t>
            </a:r>
            <a:r>
              <a:rPr lang="en-IN" sz="2000" dirty="0">
                <a:latin typeface="Times New Roman" pitchFamily="18" charset="0"/>
                <a:cs typeface="Times New Roman" pitchFamily="18" charset="0"/>
              </a:rPr>
              <a:t>of the brain. This contribution is still </a:t>
            </a:r>
            <a:r>
              <a:rPr lang="en-IN" sz="2000" dirty="0" smtClean="0">
                <a:latin typeface="Times New Roman" pitchFamily="18" charset="0"/>
                <a:cs typeface="Times New Roman" pitchFamily="18" charset="0"/>
              </a:rPr>
              <a:t>valuable today</a:t>
            </a:r>
            <a:r>
              <a:rPr lang="en-IN" sz="2000" dirty="0">
                <a:latin typeface="Times New Roman" pitchFamily="18" charset="0"/>
                <a:cs typeface="Times New Roman" pitchFamily="18" charset="0"/>
              </a:rPr>
              <a:t>.</a:t>
            </a:r>
          </a:p>
        </p:txBody>
      </p:sp>
    </p:spTree>
    <p:extLst>
      <p:ext uri="{BB962C8B-B14F-4D97-AF65-F5344CB8AC3E}">
        <p14:creationId xmlns:p14="http://schemas.microsoft.com/office/powerpoint/2010/main" val="4173904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4562475"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25" y="1280393"/>
            <a:ext cx="4333875"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8079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24744"/>
            <a:ext cx="8712968" cy="5632311"/>
          </a:xfrm>
          <a:prstGeom prst="rect">
            <a:avLst/>
          </a:prstGeom>
        </p:spPr>
        <p:txBody>
          <a:bodyPr wrap="square">
            <a:spAutoFit/>
          </a:bodyPr>
          <a:lstStyle/>
          <a:p>
            <a:pPr marL="342900" indent="-342900">
              <a:buFont typeface="Wingdings" pitchFamily="2" charset="2"/>
              <a:buChar char="Ø"/>
            </a:pPr>
            <a:r>
              <a:rPr lang="en-IN" sz="2400" dirty="0">
                <a:latin typeface="Times New Roman" pitchFamily="18" charset="0"/>
                <a:cs typeface="Times New Roman" pitchFamily="18" charset="0"/>
              </a:rPr>
              <a:t>The brain, a bilaterally symmetric, soft, gelatinous </a:t>
            </a:r>
            <a:r>
              <a:rPr lang="en-IN" sz="2400" dirty="0" smtClean="0">
                <a:latin typeface="Times New Roman" pitchFamily="18" charset="0"/>
                <a:cs typeface="Times New Roman" pitchFamily="18" charset="0"/>
              </a:rPr>
              <a:t>structure surrounded </a:t>
            </a:r>
            <a:r>
              <a:rPr lang="en-IN" sz="2400" dirty="0">
                <a:latin typeface="Times New Roman" pitchFamily="18" charset="0"/>
                <a:cs typeface="Times New Roman" pitchFamily="18" charset="0"/>
              </a:rPr>
              <a:t>by its meninges and enclosed in its </a:t>
            </a:r>
            <a:r>
              <a:rPr lang="en-IN" sz="2400" dirty="0" smtClean="0">
                <a:latin typeface="Times New Roman" pitchFamily="18" charset="0"/>
                <a:cs typeface="Times New Roman" pitchFamily="18" charset="0"/>
              </a:rPr>
              <a:t>bony cranium</a:t>
            </a:r>
            <a:r>
              <a:rPr lang="en-IN" sz="2400" dirty="0">
                <a:latin typeface="Times New Roman" pitchFamily="18" charset="0"/>
                <a:cs typeface="Times New Roman" pitchFamily="18" charset="0"/>
              </a:rPr>
              <a:t>, is continuous with the spinal cord at the </a:t>
            </a:r>
            <a:r>
              <a:rPr lang="en-IN" sz="2400" dirty="0" smtClean="0">
                <a:latin typeface="Times New Roman" pitchFamily="18" charset="0"/>
                <a:cs typeface="Times New Roman" pitchFamily="18" charset="0"/>
              </a:rPr>
              <a:t>foramen magnum </a:t>
            </a:r>
            <a:r>
              <a:rPr lang="en-IN" sz="2400" dirty="0">
                <a:latin typeface="Times New Roman" pitchFamily="18" charset="0"/>
                <a:cs typeface="Times New Roman" pitchFamily="18" charset="0"/>
              </a:rPr>
              <a:t>at the base of the skull. </a:t>
            </a:r>
            <a:endParaRPr lang="en-IN" sz="2400" dirty="0" smtClean="0">
              <a:latin typeface="Times New Roman" pitchFamily="18" charset="0"/>
              <a:cs typeface="Times New Roman" pitchFamily="18" charset="0"/>
            </a:endParaRPr>
          </a:p>
          <a:p>
            <a:pPr marL="342900" indent="-342900">
              <a:buFont typeface="Wingdings" pitchFamily="2" charset="2"/>
              <a:buChar char="Ø"/>
            </a:pPr>
            <a:r>
              <a:rPr lang="en-IN" sz="2400" dirty="0" smtClean="0">
                <a:latin typeface="Times New Roman" pitchFamily="18" charset="0"/>
                <a:cs typeface="Times New Roman" pitchFamily="18" charset="0"/>
              </a:rPr>
              <a:t>At </a:t>
            </a:r>
            <a:r>
              <a:rPr lang="en-IN" sz="2400" dirty="0">
                <a:latin typeface="Times New Roman" pitchFamily="18" charset="0"/>
                <a:cs typeface="Times New Roman" pitchFamily="18" charset="0"/>
              </a:rPr>
              <a:t>birth the brain </a:t>
            </a:r>
            <a:r>
              <a:rPr lang="en-IN" sz="2400" dirty="0" smtClean="0">
                <a:latin typeface="Times New Roman" pitchFamily="18" charset="0"/>
                <a:cs typeface="Times New Roman" pitchFamily="18" charset="0"/>
              </a:rPr>
              <a:t>weighs less </a:t>
            </a:r>
            <a:r>
              <a:rPr lang="en-IN" sz="2400" dirty="0">
                <a:latin typeface="Times New Roman" pitchFamily="18" charset="0"/>
                <a:cs typeface="Times New Roman" pitchFamily="18" charset="0"/>
              </a:rPr>
              <a:t>than 400 g, but by the beginning of the second year of </a:t>
            </a:r>
            <a:r>
              <a:rPr lang="en-IN" sz="2400" dirty="0" smtClean="0">
                <a:latin typeface="Times New Roman" pitchFamily="18" charset="0"/>
                <a:cs typeface="Times New Roman" pitchFamily="18" charset="0"/>
              </a:rPr>
              <a:t>life it </a:t>
            </a:r>
            <a:r>
              <a:rPr lang="en-IN" sz="2400" dirty="0">
                <a:latin typeface="Times New Roman" pitchFamily="18" charset="0"/>
                <a:cs typeface="Times New Roman" pitchFamily="18" charset="0"/>
              </a:rPr>
              <a:t>has more than doubled in weight to 900 g. </a:t>
            </a:r>
            <a:endParaRPr lang="en-IN" sz="2400" dirty="0" smtClean="0">
              <a:latin typeface="Times New Roman" pitchFamily="18" charset="0"/>
              <a:cs typeface="Times New Roman" pitchFamily="18" charset="0"/>
            </a:endParaRPr>
          </a:p>
          <a:p>
            <a:pPr marL="342900" indent="-342900">
              <a:buFont typeface="Wingdings" pitchFamily="2" charset="2"/>
              <a:buChar char="Ø"/>
            </a:pPr>
            <a:r>
              <a:rPr lang="en-IN" sz="2400" dirty="0" smtClean="0">
                <a:latin typeface="Times New Roman" pitchFamily="18" charset="0"/>
                <a:cs typeface="Times New Roman" pitchFamily="18" charset="0"/>
              </a:rPr>
              <a:t>The </a:t>
            </a:r>
            <a:r>
              <a:rPr lang="en-IN" sz="2400" dirty="0">
                <a:latin typeface="Times New Roman" pitchFamily="18" charset="0"/>
                <a:cs typeface="Times New Roman" pitchFamily="18" charset="0"/>
              </a:rPr>
              <a:t>adult </a:t>
            </a:r>
            <a:r>
              <a:rPr lang="en-IN" sz="2400" dirty="0" smtClean="0">
                <a:latin typeface="Times New Roman" pitchFamily="18" charset="0"/>
                <a:cs typeface="Times New Roman" pitchFamily="18" charset="0"/>
              </a:rPr>
              <a:t>brain weighs </a:t>
            </a:r>
            <a:r>
              <a:rPr lang="en-IN" sz="2400" dirty="0">
                <a:latin typeface="Times New Roman" pitchFamily="18" charset="0"/>
                <a:cs typeface="Times New Roman" pitchFamily="18" charset="0"/>
              </a:rPr>
              <a:t>between 1,250 and 1,450 g, and demonstrates a </a:t>
            </a:r>
            <a:r>
              <a:rPr lang="en-IN" sz="2400" dirty="0" smtClean="0">
                <a:latin typeface="Times New Roman" pitchFamily="18" charset="0"/>
                <a:cs typeface="Times New Roman" pitchFamily="18" charset="0"/>
              </a:rPr>
              <a:t>gender differential</a:t>
            </a:r>
            <a:r>
              <a:rPr lang="en-IN" sz="2400" dirty="0">
                <a:latin typeface="Times New Roman" pitchFamily="18" charset="0"/>
                <a:cs typeface="Times New Roman" pitchFamily="18" charset="0"/>
              </a:rPr>
              <a:t>, since brains of males generally weigh </a:t>
            </a:r>
            <a:r>
              <a:rPr lang="en-IN" sz="2400" dirty="0" smtClean="0">
                <a:latin typeface="Times New Roman" pitchFamily="18" charset="0"/>
                <a:cs typeface="Times New Roman" pitchFamily="18" charset="0"/>
              </a:rPr>
              <a:t>more than </a:t>
            </a:r>
            <a:r>
              <a:rPr lang="en-IN" sz="2400" dirty="0">
                <a:latin typeface="Times New Roman" pitchFamily="18" charset="0"/>
                <a:cs typeface="Times New Roman" pitchFamily="18" charset="0"/>
              </a:rPr>
              <a:t>those of females. This statement, however, should </a:t>
            </a:r>
            <a:r>
              <a:rPr lang="en-IN" sz="2400" dirty="0" smtClean="0">
                <a:latin typeface="Times New Roman" pitchFamily="18" charset="0"/>
                <a:cs typeface="Times New Roman" pitchFamily="18" charset="0"/>
              </a:rPr>
              <a:t>be tempered </a:t>
            </a:r>
            <a:r>
              <a:rPr lang="en-IN" sz="2400" dirty="0">
                <a:latin typeface="Times New Roman" pitchFamily="18" charset="0"/>
                <a:cs typeface="Times New Roman" pitchFamily="18" charset="0"/>
              </a:rPr>
              <a:t>by the evidence that, in adults, the ratio of brain </a:t>
            </a:r>
            <a:r>
              <a:rPr lang="en-IN" sz="2400" dirty="0" smtClean="0">
                <a:latin typeface="Times New Roman" pitchFamily="18" charset="0"/>
                <a:cs typeface="Times New Roman" pitchFamily="18" charset="0"/>
              </a:rPr>
              <a:t>to body </a:t>
            </a:r>
            <a:r>
              <a:rPr lang="en-IN" sz="2400" dirty="0">
                <a:latin typeface="Times New Roman" pitchFamily="18" charset="0"/>
                <a:cs typeface="Times New Roman" pitchFamily="18" charset="0"/>
              </a:rPr>
              <a:t>weight is greater in females than in males and that </a:t>
            </a:r>
            <a:r>
              <a:rPr lang="en-IN" sz="2400" dirty="0" smtClean="0">
                <a:latin typeface="Times New Roman" pitchFamily="18" charset="0"/>
                <a:cs typeface="Times New Roman" pitchFamily="18" charset="0"/>
              </a:rPr>
              <a:t>the increase </a:t>
            </a:r>
            <a:r>
              <a:rPr lang="en-IN" sz="2400" dirty="0">
                <a:latin typeface="Times New Roman" pitchFamily="18" charset="0"/>
                <a:cs typeface="Times New Roman" pitchFamily="18" charset="0"/>
              </a:rPr>
              <a:t>in weight is due more to the proliferation of </a:t>
            </a:r>
            <a:r>
              <a:rPr lang="en-IN" sz="2400" dirty="0" smtClean="0">
                <a:latin typeface="Times New Roman" pitchFamily="18" charset="0"/>
                <a:cs typeface="Times New Roman" pitchFamily="18" charset="0"/>
              </a:rPr>
              <a:t>neuroglia than </a:t>
            </a:r>
            <a:r>
              <a:rPr lang="en-IN" sz="2400" dirty="0">
                <a:latin typeface="Times New Roman" pitchFamily="18" charset="0"/>
                <a:cs typeface="Times New Roman" pitchFamily="18" charset="0"/>
              </a:rPr>
              <a:t>to the mitotic activity of neurons. </a:t>
            </a:r>
            <a:endParaRPr lang="en-IN" sz="2400" dirty="0" smtClean="0">
              <a:latin typeface="Times New Roman" pitchFamily="18" charset="0"/>
              <a:cs typeface="Times New Roman" pitchFamily="18" charset="0"/>
            </a:endParaRPr>
          </a:p>
          <a:p>
            <a:pPr marL="342900" indent="-342900">
              <a:buFont typeface="Wingdings" pitchFamily="2" charset="2"/>
              <a:buChar char="Ø"/>
            </a:pPr>
            <a:r>
              <a:rPr lang="en-IN" sz="2400" dirty="0" smtClean="0">
                <a:latin typeface="Times New Roman" pitchFamily="18" charset="0"/>
                <a:cs typeface="Times New Roman" pitchFamily="18" charset="0"/>
              </a:rPr>
              <a:t>An additional point </a:t>
            </a:r>
            <a:r>
              <a:rPr lang="en-IN" sz="2400" dirty="0">
                <a:latin typeface="Times New Roman" pitchFamily="18" charset="0"/>
                <a:cs typeface="Times New Roman" pitchFamily="18" charset="0"/>
              </a:rPr>
              <a:t>of interest is that there does not appear to be a </a:t>
            </a:r>
            <a:r>
              <a:rPr lang="en-IN" sz="2400" dirty="0" smtClean="0">
                <a:latin typeface="Times New Roman" pitchFamily="18" charset="0"/>
                <a:cs typeface="Times New Roman" pitchFamily="18" charset="0"/>
              </a:rPr>
              <a:t>relationship between </a:t>
            </a:r>
            <a:r>
              <a:rPr lang="en-IN" sz="2400" dirty="0">
                <a:latin typeface="Times New Roman" pitchFamily="18" charset="0"/>
                <a:cs typeface="Times New Roman" pitchFamily="18" charset="0"/>
              </a:rPr>
              <a:t>brain weight </a:t>
            </a:r>
            <a:r>
              <a:rPr lang="en-IN" sz="2400" dirty="0" smtClean="0">
                <a:latin typeface="Times New Roman" pitchFamily="18" charset="0"/>
                <a:cs typeface="Times New Roman" pitchFamily="18" charset="0"/>
              </a:rPr>
              <a:t>and intelligence</a:t>
            </a:r>
            <a:r>
              <a:rPr lang="en-IN" sz="2400" dirty="0">
                <a:latin typeface="Times New Roman" pitchFamily="18" charset="0"/>
                <a:cs typeface="Times New Roman" pitchFamily="18" charset="0"/>
              </a:rPr>
              <a:t>.</a:t>
            </a:r>
          </a:p>
        </p:txBody>
      </p:sp>
      <p:sp>
        <p:nvSpPr>
          <p:cNvPr id="3" name="TextBox 2"/>
          <p:cNvSpPr txBox="1"/>
          <p:nvPr/>
        </p:nvSpPr>
        <p:spPr>
          <a:xfrm>
            <a:off x="3204204" y="172978"/>
            <a:ext cx="2000356" cy="646331"/>
          </a:xfrm>
          <a:prstGeom prst="rect">
            <a:avLst/>
          </a:prstGeom>
          <a:noFill/>
        </p:spPr>
        <p:txBody>
          <a:bodyPr wrap="none" rtlCol="0">
            <a:spAutoFit/>
          </a:bodyPr>
          <a:lstStyle/>
          <a:p>
            <a:pPr algn="ctr"/>
            <a:r>
              <a:rPr lang="en-IN" sz="3600" b="1" dirty="0" smtClean="0">
                <a:solidFill>
                  <a:srgbClr val="FF0000"/>
                </a:solidFill>
              </a:rPr>
              <a:t>The Brain</a:t>
            </a:r>
            <a:endParaRPr lang="en-IN" sz="3600" b="1" dirty="0">
              <a:solidFill>
                <a:srgbClr val="FF0000"/>
              </a:solidFill>
            </a:endParaRPr>
          </a:p>
        </p:txBody>
      </p:sp>
    </p:spTree>
    <p:extLst>
      <p:ext uri="{BB962C8B-B14F-4D97-AF65-F5344CB8AC3E}">
        <p14:creationId xmlns:p14="http://schemas.microsoft.com/office/powerpoint/2010/main" val="4276637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90611"/>
            <a:ext cx="9144000" cy="2677656"/>
          </a:xfrm>
          <a:prstGeom prst="rect">
            <a:avLst/>
          </a:prstGeom>
        </p:spPr>
        <p:txBody>
          <a:bodyPr wrap="square">
            <a:spAutoFit/>
          </a:bodyPr>
          <a:lstStyle/>
          <a:p>
            <a:pPr marL="342900" indent="-342900">
              <a:buFont typeface="Wingdings" pitchFamily="2" charset="2"/>
              <a:buChar char="Ø"/>
            </a:pPr>
            <a:r>
              <a:rPr lang="en-IN" sz="2400" dirty="0" smtClean="0">
                <a:latin typeface="Times New Roman" pitchFamily="18" charset="0"/>
                <a:cs typeface="Times New Roman" pitchFamily="18" charset="0"/>
              </a:rPr>
              <a:t>As evident during embryogenesis that the brain is subdivided into five continuous regions, from rostral to caudal: the telencephalon, diencephalon, mesencephalon, </a:t>
            </a:r>
            <a:r>
              <a:rPr lang="en-IN" sz="2400" dirty="0" err="1" smtClean="0">
                <a:latin typeface="Times New Roman" pitchFamily="18" charset="0"/>
                <a:cs typeface="Times New Roman" pitchFamily="18" charset="0"/>
              </a:rPr>
              <a:t>metencephalon</a:t>
            </a:r>
            <a:r>
              <a:rPr lang="en-IN" sz="2400" dirty="0" smtClean="0">
                <a:latin typeface="Times New Roman" pitchFamily="18" charset="0"/>
                <a:cs typeface="Times New Roman" pitchFamily="18" charset="0"/>
              </a:rPr>
              <a:t>, and </a:t>
            </a:r>
            <a:r>
              <a:rPr lang="en-IN" sz="2400" dirty="0" err="1" smtClean="0">
                <a:latin typeface="Times New Roman" pitchFamily="18" charset="0"/>
                <a:cs typeface="Times New Roman" pitchFamily="18" charset="0"/>
              </a:rPr>
              <a:t>myelencephalon</a:t>
            </a:r>
            <a:r>
              <a:rPr lang="en-IN" sz="2400" dirty="0" smtClean="0">
                <a:latin typeface="Times New Roman" pitchFamily="18" charset="0"/>
                <a:cs typeface="Times New Roman" pitchFamily="18" charset="0"/>
              </a:rPr>
              <a:t>.</a:t>
            </a:r>
          </a:p>
          <a:p>
            <a:pPr marL="342900" indent="-342900">
              <a:buFont typeface="Wingdings" pitchFamily="2" charset="2"/>
              <a:buChar char="Ø"/>
            </a:pPr>
            <a:endParaRPr lang="en-IN" sz="2400" dirty="0">
              <a:latin typeface="Times New Roman" pitchFamily="18" charset="0"/>
              <a:cs typeface="Times New Roman" pitchFamily="18" charset="0"/>
            </a:endParaRPr>
          </a:p>
          <a:p>
            <a:pPr marL="342900" indent="-342900">
              <a:buFont typeface="Wingdings" pitchFamily="2" charset="2"/>
              <a:buChar char="Ø"/>
            </a:pPr>
            <a:r>
              <a:rPr lang="en-IN" sz="2400" dirty="0" smtClean="0">
                <a:latin typeface="Times New Roman" pitchFamily="18" charset="0"/>
                <a:cs typeface="Times New Roman" pitchFamily="18" charset="0"/>
              </a:rPr>
              <a:t>As the brain grows in size and complexity, these regions </a:t>
            </a:r>
            <a:r>
              <a:rPr lang="en-IN" sz="2400" dirty="0">
                <a:latin typeface="Times New Roman" pitchFamily="18" charset="0"/>
                <a:cs typeface="Times New Roman" pitchFamily="18" charset="0"/>
              </a:rPr>
              <a:t>fold upon and over one another, so that in the adult </a:t>
            </a:r>
            <a:r>
              <a:rPr lang="en-IN" sz="2400" dirty="0" smtClean="0">
                <a:latin typeface="Times New Roman" pitchFamily="18" charset="0"/>
                <a:cs typeface="Times New Roman" pitchFamily="18" charset="0"/>
              </a:rPr>
              <a:t>the evidence </a:t>
            </a:r>
            <a:r>
              <a:rPr lang="en-IN" sz="2400" dirty="0">
                <a:latin typeface="Times New Roman" pitchFamily="18" charset="0"/>
                <a:cs typeface="Times New Roman" pitchFamily="18" charset="0"/>
              </a:rPr>
              <a:t>of these subdivisions is no longer clearly apparent.</a:t>
            </a:r>
          </a:p>
        </p:txBody>
      </p:sp>
      <p:sp>
        <p:nvSpPr>
          <p:cNvPr id="3" name="Rectangle 2"/>
          <p:cNvSpPr/>
          <p:nvPr/>
        </p:nvSpPr>
        <p:spPr>
          <a:xfrm>
            <a:off x="242244" y="4221088"/>
            <a:ext cx="8506219" cy="1384995"/>
          </a:xfrm>
          <a:prstGeom prst="rect">
            <a:avLst/>
          </a:prstGeom>
        </p:spPr>
        <p:txBody>
          <a:bodyPr wrap="square">
            <a:spAutoFit/>
          </a:bodyPr>
          <a:lstStyle/>
          <a:p>
            <a:pPr marL="457200" indent="-457200">
              <a:buFont typeface="Wingdings" pitchFamily="2" charset="2"/>
              <a:buChar char="v"/>
            </a:pPr>
            <a:r>
              <a:rPr lang="en-IN" sz="2800" dirty="0">
                <a:latin typeface="Times New Roman" pitchFamily="18" charset="0"/>
                <a:cs typeface="Times New Roman" pitchFamily="18" charset="0"/>
              </a:rPr>
              <a:t>If the adult brain is viewed in three dimensions, only </a:t>
            </a:r>
            <a:r>
              <a:rPr lang="en-IN" sz="2800" dirty="0" smtClean="0">
                <a:latin typeface="Times New Roman" pitchFamily="18" charset="0"/>
                <a:cs typeface="Times New Roman" pitchFamily="18" charset="0"/>
              </a:rPr>
              <a:t>three regions </a:t>
            </a:r>
            <a:r>
              <a:rPr lang="en-IN" sz="2800" dirty="0">
                <a:latin typeface="Times New Roman" pitchFamily="18" charset="0"/>
                <a:cs typeface="Times New Roman" pitchFamily="18" charset="0"/>
              </a:rPr>
              <a:t>are clearly visible, and these are the </a:t>
            </a:r>
            <a:r>
              <a:rPr lang="en-IN" sz="2800" b="1" dirty="0">
                <a:latin typeface="Times New Roman" pitchFamily="18" charset="0"/>
                <a:cs typeface="Times New Roman" pitchFamily="18" charset="0"/>
              </a:rPr>
              <a:t>cerebrum</a:t>
            </a:r>
            <a:r>
              <a:rPr lang="en-IN" sz="2800" dirty="0">
                <a:latin typeface="Times New Roman" pitchFamily="18" charset="0"/>
                <a:cs typeface="Times New Roman" pitchFamily="18" charset="0"/>
              </a:rPr>
              <a:t>, </a:t>
            </a:r>
            <a:r>
              <a:rPr lang="en-IN" sz="2800" b="1" dirty="0">
                <a:latin typeface="Times New Roman" pitchFamily="18" charset="0"/>
                <a:cs typeface="Times New Roman" pitchFamily="18" charset="0"/>
              </a:rPr>
              <a:t>cerebellum</a:t>
            </a:r>
            <a:r>
              <a:rPr lang="en-IN" sz="2800" dirty="0" smtClean="0">
                <a:latin typeface="Times New Roman" pitchFamily="18" charset="0"/>
                <a:cs typeface="Times New Roman" pitchFamily="18" charset="0"/>
              </a:rPr>
              <a:t>, and </a:t>
            </a:r>
            <a:r>
              <a:rPr lang="en-IN" sz="2800" dirty="0">
                <a:latin typeface="Times New Roman" pitchFamily="18" charset="0"/>
                <a:cs typeface="Times New Roman" pitchFamily="18" charset="0"/>
              </a:rPr>
              <a:t>part of the </a:t>
            </a:r>
            <a:r>
              <a:rPr lang="en-IN" sz="2800" b="1" dirty="0">
                <a:latin typeface="Times New Roman" pitchFamily="18" charset="0"/>
                <a:cs typeface="Times New Roman" pitchFamily="18" charset="0"/>
              </a:rPr>
              <a:t>brainstem</a:t>
            </a:r>
            <a:r>
              <a:rPr lang="en-IN" sz="2800" dirty="0">
                <a:latin typeface="Times New Roman" pitchFamily="18" charset="0"/>
                <a:cs typeface="Times New Roman" pitchFamily="18" charset="0"/>
              </a:rPr>
              <a:t>.</a:t>
            </a:r>
          </a:p>
        </p:txBody>
      </p:sp>
    </p:spTree>
    <p:extLst>
      <p:ext uri="{BB962C8B-B14F-4D97-AF65-F5344CB8AC3E}">
        <p14:creationId xmlns:p14="http://schemas.microsoft.com/office/powerpoint/2010/main" val="629879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18397" y="332656"/>
            <a:ext cx="2581156" cy="584775"/>
          </a:xfrm>
          <a:prstGeom prst="rect">
            <a:avLst/>
          </a:prstGeom>
        </p:spPr>
        <p:txBody>
          <a:bodyPr wrap="none">
            <a:spAutoFit/>
          </a:bodyPr>
          <a:lstStyle/>
          <a:p>
            <a:r>
              <a:rPr lang="en-IN" sz="3200" b="1" dirty="0">
                <a:solidFill>
                  <a:srgbClr val="FF0000"/>
                </a:solidFill>
                <a:latin typeface="Times New Roman" pitchFamily="18" charset="0"/>
                <a:cs typeface="Times New Roman" pitchFamily="18" charset="0"/>
              </a:rPr>
              <a:t>CEREBRUM</a:t>
            </a:r>
            <a:endParaRPr lang="en-IN" sz="3200" dirty="0">
              <a:solidFill>
                <a:srgbClr val="FF0000"/>
              </a:solidFill>
              <a:latin typeface="Times New Roman" pitchFamily="18" charset="0"/>
              <a:cs typeface="Times New Roman" pitchFamily="18" charset="0"/>
            </a:endParaRPr>
          </a:p>
        </p:txBody>
      </p:sp>
      <p:sp>
        <p:nvSpPr>
          <p:cNvPr id="3" name="Rectangle 2"/>
          <p:cNvSpPr/>
          <p:nvPr/>
        </p:nvSpPr>
        <p:spPr>
          <a:xfrm>
            <a:off x="127364" y="1025153"/>
            <a:ext cx="8640960" cy="830997"/>
          </a:xfrm>
          <a:prstGeom prst="rect">
            <a:avLst/>
          </a:prstGeom>
        </p:spPr>
        <p:txBody>
          <a:bodyPr wrap="square">
            <a:spAutoFit/>
          </a:bodyPr>
          <a:lstStyle/>
          <a:p>
            <a:r>
              <a:rPr lang="en-IN" sz="2400" dirty="0">
                <a:latin typeface="Times New Roman" pitchFamily="18" charset="0"/>
                <a:cs typeface="Times New Roman" pitchFamily="18" charset="0"/>
              </a:rPr>
              <a:t>The cerebrum, observed from above</a:t>
            </a:r>
            <a:r>
              <a:rPr lang="en-IN" sz="2400" dirty="0" smtClean="0">
                <a:latin typeface="Times New Roman" pitchFamily="18" charset="0"/>
                <a:cs typeface="Times New Roman" pitchFamily="18" charset="0"/>
              </a:rPr>
              <a:t>, hides </a:t>
            </a:r>
            <a:r>
              <a:rPr lang="en-IN" sz="2400" dirty="0">
                <a:latin typeface="Times New Roman" pitchFamily="18" charset="0"/>
                <a:cs typeface="Times New Roman" pitchFamily="18" charset="0"/>
              </a:rPr>
              <a:t>the remainder of the brain </a:t>
            </a:r>
            <a:r>
              <a:rPr lang="en-IN" sz="2400" dirty="0" smtClean="0">
                <a:latin typeface="Times New Roman" pitchFamily="18" charset="0"/>
                <a:cs typeface="Times New Roman" pitchFamily="18" charset="0"/>
              </a:rPr>
              <a:t>from view</a:t>
            </a:r>
            <a:r>
              <a:rPr lang="en-IN" sz="2400" dirty="0">
                <a:latin typeface="Times New Roman" pitchFamily="18" charset="0"/>
                <a:cs typeface="Times New Roman" pitchFamily="18" charset="0"/>
              </a:rPr>
              <a:t>, and is composed of two large</a:t>
            </a:r>
            <a:r>
              <a:rPr lang="en-IN" sz="2400" dirty="0" smtClean="0">
                <a:latin typeface="Times New Roman" pitchFamily="18" charset="0"/>
                <a:cs typeface="Times New Roman" pitchFamily="18" charset="0"/>
              </a:rPr>
              <a:t>, oval</a:t>
            </a:r>
            <a:r>
              <a:rPr lang="en-IN" sz="2400" dirty="0">
                <a:latin typeface="Times New Roman" pitchFamily="18" charset="0"/>
                <a:cs typeface="Times New Roman" pitchFamily="18" charset="0"/>
              </a:rPr>
              <a:t>, cerebral hemispheres</a:t>
            </a:r>
          </a:p>
        </p:txBody>
      </p:sp>
      <p:sp>
        <p:nvSpPr>
          <p:cNvPr id="4" name="Rectangle 3"/>
          <p:cNvSpPr/>
          <p:nvPr/>
        </p:nvSpPr>
        <p:spPr>
          <a:xfrm>
            <a:off x="79106" y="2492896"/>
            <a:ext cx="8423154" cy="4154984"/>
          </a:xfrm>
          <a:prstGeom prst="rect">
            <a:avLst/>
          </a:prstGeom>
        </p:spPr>
        <p:txBody>
          <a:bodyPr wrap="square">
            <a:spAutoFit/>
          </a:bodyPr>
          <a:lstStyle/>
          <a:p>
            <a:pPr marL="342900" indent="-342900">
              <a:buFont typeface="Wingdings" pitchFamily="2" charset="2"/>
              <a:buChar char="Ø"/>
            </a:pPr>
            <a:r>
              <a:rPr lang="en-IN" sz="2400" dirty="0">
                <a:latin typeface="Times New Roman" pitchFamily="18" charset="0"/>
                <a:cs typeface="Times New Roman" pitchFamily="18" charset="0"/>
              </a:rPr>
              <a:t>The </a:t>
            </a:r>
            <a:r>
              <a:rPr lang="en-IN" sz="2400" b="1" dirty="0">
                <a:latin typeface="Times New Roman" pitchFamily="18" charset="0"/>
                <a:cs typeface="Times New Roman" pitchFamily="18" charset="0"/>
              </a:rPr>
              <a:t>cerebral </a:t>
            </a:r>
            <a:r>
              <a:rPr lang="en-IN" sz="2400" b="1" dirty="0" smtClean="0">
                <a:latin typeface="Times New Roman" pitchFamily="18" charset="0"/>
                <a:cs typeface="Times New Roman" pitchFamily="18" charset="0"/>
              </a:rPr>
              <a:t>hemispheres </a:t>
            </a:r>
            <a:r>
              <a:rPr lang="en-IN" sz="2400" dirty="0" smtClean="0">
                <a:latin typeface="Times New Roman" pitchFamily="18" charset="0"/>
                <a:cs typeface="Times New Roman" pitchFamily="18" charset="0"/>
              </a:rPr>
              <a:t>are </a:t>
            </a:r>
            <a:r>
              <a:rPr lang="en-IN" sz="2400" dirty="0">
                <a:latin typeface="Times New Roman" pitchFamily="18" charset="0"/>
                <a:cs typeface="Times New Roman" pitchFamily="18" charset="0"/>
              </a:rPr>
              <a:t>narrower posteriorly, </a:t>
            </a:r>
            <a:r>
              <a:rPr lang="en-IN" sz="2400" dirty="0" smtClean="0">
                <a:latin typeface="Times New Roman" pitchFamily="18" charset="0"/>
                <a:cs typeface="Times New Roman" pitchFamily="18" charset="0"/>
              </a:rPr>
              <a:t>at the </a:t>
            </a:r>
            <a:r>
              <a:rPr lang="en-IN" sz="2400" b="1" dirty="0">
                <a:latin typeface="Times New Roman" pitchFamily="18" charset="0"/>
                <a:cs typeface="Times New Roman" pitchFamily="18" charset="0"/>
              </a:rPr>
              <a:t>occipital pole</a:t>
            </a:r>
            <a:r>
              <a:rPr lang="en-IN" sz="2400" dirty="0">
                <a:latin typeface="Times New Roman" pitchFamily="18" charset="0"/>
                <a:cs typeface="Times New Roman" pitchFamily="18" charset="0"/>
              </a:rPr>
              <a:t>, than anteriorly</a:t>
            </a:r>
            <a:r>
              <a:rPr lang="en-IN" sz="2400" dirty="0" smtClean="0">
                <a:latin typeface="Times New Roman" pitchFamily="18" charset="0"/>
                <a:cs typeface="Times New Roman" pitchFamily="18" charset="0"/>
              </a:rPr>
              <a:t>, at </a:t>
            </a:r>
            <a:r>
              <a:rPr lang="en-IN" sz="2400" dirty="0">
                <a:latin typeface="Times New Roman" pitchFamily="18" charset="0"/>
                <a:cs typeface="Times New Roman" pitchFamily="18" charset="0"/>
              </a:rPr>
              <a:t>the </a:t>
            </a:r>
            <a:r>
              <a:rPr lang="en-IN" sz="2400" b="1" dirty="0">
                <a:latin typeface="Times New Roman" pitchFamily="18" charset="0"/>
                <a:cs typeface="Times New Roman" pitchFamily="18" charset="0"/>
              </a:rPr>
              <a:t>frontal pole</a:t>
            </a:r>
            <a:r>
              <a:rPr lang="en-IN" sz="2400" dirty="0" smtClean="0">
                <a:latin typeface="Times New Roman" pitchFamily="18" charset="0"/>
                <a:cs typeface="Times New Roman" pitchFamily="18" charset="0"/>
              </a:rPr>
              <a:t>. They </a:t>
            </a:r>
            <a:r>
              <a:rPr lang="en-IN" sz="2400" dirty="0">
                <a:latin typeface="Times New Roman" pitchFamily="18" charset="0"/>
                <a:cs typeface="Times New Roman" pitchFamily="18" charset="0"/>
              </a:rPr>
              <a:t>are large, oval </a:t>
            </a:r>
            <a:r>
              <a:rPr lang="en-IN" sz="2400" dirty="0" smtClean="0">
                <a:latin typeface="Times New Roman" pitchFamily="18" charset="0"/>
                <a:cs typeface="Times New Roman" pitchFamily="18" charset="0"/>
              </a:rPr>
              <a:t>structures </a:t>
            </a:r>
            <a:r>
              <a:rPr lang="en-IN" sz="2400" dirty="0">
                <a:latin typeface="Times New Roman" pitchFamily="18" charset="0"/>
                <a:cs typeface="Times New Roman" pitchFamily="18" charset="0"/>
              </a:rPr>
              <a:t>that superficially resemble the surface of a </a:t>
            </a:r>
            <a:r>
              <a:rPr lang="en-IN" sz="2400" dirty="0" smtClean="0">
                <a:latin typeface="Times New Roman" pitchFamily="18" charset="0"/>
                <a:cs typeface="Times New Roman" pitchFamily="18" charset="0"/>
              </a:rPr>
              <a:t>shelled walnut </a:t>
            </a:r>
            <a:r>
              <a:rPr lang="en-IN" sz="2400" dirty="0">
                <a:latin typeface="Times New Roman" pitchFamily="18" charset="0"/>
                <a:cs typeface="Times New Roman" pitchFamily="18" charset="0"/>
              </a:rPr>
              <a:t>(Fig</a:t>
            </a:r>
            <a:r>
              <a:rPr lang="en-IN" sz="2400" dirty="0" smtClean="0">
                <a:latin typeface="Times New Roman" pitchFamily="18" charset="0"/>
                <a:cs typeface="Times New Roman" pitchFamily="18" charset="0"/>
              </a:rPr>
              <a:t>.). </a:t>
            </a:r>
          </a:p>
          <a:p>
            <a:pPr marL="342900" indent="-342900">
              <a:buFont typeface="Wingdings" pitchFamily="2" charset="2"/>
              <a:buChar char="Ø"/>
            </a:pPr>
            <a:r>
              <a:rPr lang="en-IN" sz="2400" dirty="0" smtClean="0">
                <a:latin typeface="Times New Roman" pitchFamily="18" charset="0"/>
                <a:cs typeface="Times New Roman" pitchFamily="18" charset="0"/>
              </a:rPr>
              <a:t>The </a:t>
            </a:r>
            <a:r>
              <a:rPr lang="en-IN" sz="2400" dirty="0">
                <a:latin typeface="Times New Roman" pitchFamily="18" charset="0"/>
                <a:cs typeface="Times New Roman" pitchFamily="18" charset="0"/>
              </a:rPr>
              <a:t>midline </a:t>
            </a:r>
            <a:r>
              <a:rPr lang="en-IN" sz="2400" b="1" dirty="0">
                <a:latin typeface="Times New Roman" pitchFamily="18" charset="0"/>
                <a:cs typeface="Times New Roman" pitchFamily="18" charset="0"/>
              </a:rPr>
              <a:t>longitudinal cerebral fissure</a:t>
            </a:r>
            <a:r>
              <a:rPr lang="en-IN" sz="2400" dirty="0" smtClean="0">
                <a:latin typeface="Times New Roman" pitchFamily="18" charset="0"/>
                <a:cs typeface="Times New Roman" pitchFamily="18" charset="0"/>
              </a:rPr>
              <a:t>, occupied </a:t>
            </a:r>
            <a:r>
              <a:rPr lang="en-IN" sz="2400" dirty="0">
                <a:latin typeface="Times New Roman" pitchFamily="18" charset="0"/>
                <a:cs typeface="Times New Roman" pitchFamily="18" charset="0"/>
              </a:rPr>
              <a:t>in life by the </a:t>
            </a:r>
            <a:r>
              <a:rPr lang="en-IN" sz="2400" dirty="0" err="1">
                <a:latin typeface="Times New Roman" pitchFamily="18" charset="0"/>
                <a:cs typeface="Times New Roman" pitchFamily="18" charset="0"/>
              </a:rPr>
              <a:t>falx</a:t>
            </a:r>
            <a:r>
              <a:rPr lang="en-IN" sz="2400" dirty="0">
                <a:latin typeface="Times New Roman" pitchFamily="18" charset="0"/>
                <a:cs typeface="Times New Roman" pitchFamily="18" charset="0"/>
              </a:rPr>
              <a:t> </a:t>
            </a:r>
            <a:r>
              <a:rPr lang="en-IN" sz="2400" dirty="0" err="1">
                <a:latin typeface="Times New Roman" pitchFamily="18" charset="0"/>
                <a:cs typeface="Times New Roman" pitchFamily="18" charset="0"/>
              </a:rPr>
              <a:t>cerebri</a:t>
            </a:r>
            <a:r>
              <a:rPr lang="en-IN" sz="2400" dirty="0">
                <a:latin typeface="Times New Roman" pitchFamily="18" charset="0"/>
                <a:cs typeface="Times New Roman" pitchFamily="18" charset="0"/>
              </a:rPr>
              <a:t>, incompletely separates </a:t>
            </a:r>
            <a:r>
              <a:rPr lang="en-IN" sz="2400" dirty="0" smtClean="0">
                <a:latin typeface="Times New Roman" pitchFamily="18" charset="0"/>
                <a:cs typeface="Times New Roman" pitchFamily="18" charset="0"/>
              </a:rPr>
              <a:t>the two </a:t>
            </a:r>
            <a:r>
              <a:rPr lang="en-IN" sz="2400" dirty="0">
                <a:latin typeface="Times New Roman" pitchFamily="18" charset="0"/>
                <a:cs typeface="Times New Roman" pitchFamily="18" charset="0"/>
              </a:rPr>
              <a:t>cerebral hemispheres from one another. </a:t>
            </a:r>
            <a:endParaRPr lang="en-IN" sz="2400" dirty="0" smtClean="0">
              <a:latin typeface="Times New Roman" pitchFamily="18" charset="0"/>
              <a:cs typeface="Times New Roman" pitchFamily="18" charset="0"/>
            </a:endParaRPr>
          </a:p>
          <a:p>
            <a:pPr marL="342900" indent="-342900">
              <a:buFont typeface="Wingdings" pitchFamily="2" charset="2"/>
              <a:buChar char="Ø"/>
            </a:pPr>
            <a:r>
              <a:rPr lang="en-IN" sz="2400" dirty="0" smtClean="0">
                <a:latin typeface="Times New Roman" pitchFamily="18" charset="0"/>
                <a:cs typeface="Times New Roman" pitchFamily="18" charset="0"/>
              </a:rPr>
              <a:t>The </a:t>
            </a:r>
            <a:r>
              <a:rPr lang="en-IN" sz="2400" dirty="0">
                <a:latin typeface="Times New Roman" pitchFamily="18" charset="0"/>
                <a:cs typeface="Times New Roman" pitchFamily="18" charset="0"/>
              </a:rPr>
              <a:t>floor of </a:t>
            </a:r>
            <a:r>
              <a:rPr lang="en-IN" sz="2400" dirty="0" smtClean="0">
                <a:latin typeface="Times New Roman" pitchFamily="18" charset="0"/>
                <a:cs typeface="Times New Roman" pitchFamily="18" charset="0"/>
              </a:rPr>
              <a:t>the cerebral </a:t>
            </a:r>
            <a:r>
              <a:rPr lang="en-IN" sz="2400" dirty="0">
                <a:latin typeface="Times New Roman" pitchFamily="18" charset="0"/>
                <a:cs typeface="Times New Roman" pitchFamily="18" charset="0"/>
              </a:rPr>
              <a:t>fissure is formed by the </a:t>
            </a:r>
            <a:r>
              <a:rPr lang="en-IN" sz="2400" b="1" dirty="0">
                <a:latin typeface="Times New Roman" pitchFamily="18" charset="0"/>
                <a:cs typeface="Times New Roman" pitchFamily="18" charset="0"/>
              </a:rPr>
              <a:t>corpus callosum</a:t>
            </a:r>
            <a:r>
              <a:rPr lang="en-IN" sz="2400" dirty="0">
                <a:latin typeface="Times New Roman" pitchFamily="18" charset="0"/>
                <a:cs typeface="Times New Roman" pitchFamily="18" charset="0"/>
              </a:rPr>
              <a:t>, a </a:t>
            </a:r>
            <a:r>
              <a:rPr lang="en-IN" sz="2400" dirty="0" smtClean="0">
                <a:latin typeface="Times New Roman" pitchFamily="18" charset="0"/>
                <a:cs typeface="Times New Roman" pitchFamily="18" charset="0"/>
              </a:rPr>
              <a:t>large </a:t>
            </a:r>
            <a:r>
              <a:rPr lang="en-IN" sz="2400" dirty="0" err="1" smtClean="0">
                <a:latin typeface="Times New Roman" pitchFamily="18" charset="0"/>
                <a:cs typeface="Times New Roman" pitchFamily="18" charset="0"/>
              </a:rPr>
              <a:t>myelinated</a:t>
            </a:r>
            <a:r>
              <a:rPr lang="en-IN" sz="2400" dirty="0" smtClean="0">
                <a:latin typeface="Times New Roman" pitchFamily="18" charset="0"/>
                <a:cs typeface="Times New Roman" pitchFamily="18" charset="0"/>
              </a:rPr>
              <a:t> fibre </a:t>
            </a:r>
            <a:r>
              <a:rPr lang="en-IN" sz="2400" dirty="0">
                <a:latin typeface="Times New Roman" pitchFamily="18" charset="0"/>
                <a:cs typeface="Times New Roman" pitchFamily="18" charset="0"/>
              </a:rPr>
              <a:t>tract that forms an anatomical and </a:t>
            </a:r>
            <a:r>
              <a:rPr lang="en-IN" sz="2400" dirty="0" smtClean="0">
                <a:latin typeface="Times New Roman" pitchFamily="18" charset="0"/>
                <a:cs typeface="Times New Roman" pitchFamily="18" charset="0"/>
              </a:rPr>
              <a:t>functional connection </a:t>
            </a:r>
            <a:r>
              <a:rPr lang="en-IN" sz="2400" dirty="0">
                <a:latin typeface="Times New Roman" pitchFamily="18" charset="0"/>
                <a:cs typeface="Times New Roman" pitchFamily="18" charset="0"/>
              </a:rPr>
              <a:t>between the right and left hemispheres</a:t>
            </a:r>
            <a:r>
              <a:rPr lang="en-IN" sz="2400" dirty="0" smtClean="0">
                <a:latin typeface="Times New Roman" pitchFamily="18" charset="0"/>
                <a:cs typeface="Times New Roman" pitchFamily="18" charset="0"/>
              </a:rPr>
              <a:t>. </a:t>
            </a:r>
            <a:endParaRPr lang="en-IN" sz="2400" dirty="0">
              <a:latin typeface="Times New Roman" pitchFamily="18" charset="0"/>
              <a:cs typeface="Times New Roman" pitchFamily="18" charset="0"/>
            </a:endParaRPr>
          </a:p>
        </p:txBody>
      </p:sp>
    </p:spTree>
    <p:extLst>
      <p:ext uri="{BB962C8B-B14F-4D97-AF65-F5344CB8AC3E}">
        <p14:creationId xmlns:p14="http://schemas.microsoft.com/office/powerpoint/2010/main" val="1067575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686"/>
            <a:ext cx="9252520" cy="7040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9016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05472"/>
            <a:ext cx="8856984" cy="6247864"/>
          </a:xfrm>
          <a:prstGeom prst="rect">
            <a:avLst/>
          </a:prstGeom>
        </p:spPr>
        <p:txBody>
          <a:bodyPr wrap="square">
            <a:spAutoFit/>
          </a:bodyPr>
          <a:lstStyle/>
          <a:p>
            <a:pPr marL="342900" indent="-342900">
              <a:buFont typeface="Wingdings" pitchFamily="2" charset="2"/>
              <a:buChar char="Ø"/>
            </a:pPr>
            <a:r>
              <a:rPr lang="en-IN" sz="2000" dirty="0" smtClean="0">
                <a:latin typeface="Times New Roman" pitchFamily="18" charset="0"/>
                <a:cs typeface="Times New Roman" pitchFamily="18" charset="0"/>
              </a:rPr>
              <a:t>The surface few </a:t>
            </a:r>
            <a:r>
              <a:rPr lang="en-IN" sz="2000" dirty="0" err="1" smtClean="0">
                <a:latin typeface="Times New Roman" pitchFamily="18" charset="0"/>
                <a:cs typeface="Times New Roman" pitchFamily="18" charset="0"/>
              </a:rPr>
              <a:t>millimeters</a:t>
            </a:r>
            <a:r>
              <a:rPr lang="en-IN" sz="2000" dirty="0" smtClean="0">
                <a:latin typeface="Times New Roman" pitchFamily="18" charset="0"/>
                <a:cs typeface="Times New Roman" pitchFamily="18" charset="0"/>
              </a:rPr>
              <a:t> of the cerebral hemisphere are composed of a highly folded collection of </a:t>
            </a:r>
            <a:r>
              <a:rPr lang="en-IN" sz="2000" dirty="0" err="1" smtClean="0">
                <a:latin typeface="Times New Roman" pitchFamily="18" charset="0"/>
                <a:cs typeface="Times New Roman" pitchFamily="18" charset="0"/>
              </a:rPr>
              <a:t>gray</a:t>
            </a:r>
            <a:r>
              <a:rPr lang="en-IN" sz="2000" dirty="0" smtClean="0">
                <a:latin typeface="Times New Roman" pitchFamily="18" charset="0"/>
                <a:cs typeface="Times New Roman" pitchFamily="18" charset="0"/>
              </a:rPr>
              <a:t> matter, known as the cerebral cortex. This folding increases the surface area and presents elevations, </a:t>
            </a:r>
            <a:r>
              <a:rPr lang="en-IN" sz="2000" dirty="0" err="1" smtClean="0">
                <a:latin typeface="Times New Roman" pitchFamily="18" charset="0"/>
                <a:cs typeface="Times New Roman" pitchFamily="18" charset="0"/>
              </a:rPr>
              <a:t>gyri</a:t>
            </a:r>
            <a:r>
              <a:rPr lang="en-IN" sz="2000" dirty="0" smtClean="0">
                <a:latin typeface="Times New Roman" pitchFamily="18" charset="0"/>
                <a:cs typeface="Times New Roman" pitchFamily="18" charset="0"/>
              </a:rPr>
              <a:t>, and depressions, sulci.</a:t>
            </a:r>
          </a:p>
          <a:p>
            <a:pPr marL="342900" indent="-342900">
              <a:buFont typeface="Wingdings" pitchFamily="2" charset="2"/>
              <a:buChar char="Ø"/>
            </a:pPr>
            <a:r>
              <a:rPr lang="en-IN" sz="2000" dirty="0" smtClean="0">
                <a:latin typeface="Times New Roman" pitchFamily="18" charset="0"/>
                <a:cs typeface="Times New Roman" pitchFamily="18" charset="0"/>
              </a:rPr>
              <a:t>Deep to the cortex is a central core of white matter that forms the bulk of the cerebrum and represents </a:t>
            </a:r>
            <a:r>
              <a:rPr lang="en-IN" sz="2000" dirty="0" err="1" smtClean="0">
                <a:latin typeface="Times New Roman" pitchFamily="18" charset="0"/>
                <a:cs typeface="Times New Roman" pitchFamily="18" charset="0"/>
              </a:rPr>
              <a:t>fiber</a:t>
            </a:r>
            <a:r>
              <a:rPr lang="en-IN" sz="2000" dirty="0" smtClean="0">
                <a:latin typeface="Times New Roman" pitchFamily="18" charset="0"/>
                <a:cs typeface="Times New Roman" pitchFamily="18" charset="0"/>
              </a:rPr>
              <a:t> tracts, supported by neuroglia, ferrying information destined for the cortex and cortical responses to other regions of the central nervous system (CNS). </a:t>
            </a:r>
          </a:p>
          <a:p>
            <a:pPr marL="342900" indent="-342900">
              <a:buFont typeface="Wingdings" pitchFamily="2" charset="2"/>
              <a:buChar char="Ø"/>
            </a:pPr>
            <a:r>
              <a:rPr lang="en-IN" sz="2000" dirty="0" smtClean="0">
                <a:latin typeface="Times New Roman" pitchFamily="18" charset="0"/>
                <a:cs typeface="Times New Roman" pitchFamily="18" charset="0"/>
              </a:rPr>
              <a:t>Buried within the mass of white matter are collections of neuron cell bodies, some of which are lumped together under the rubric of basal ganglia, even though, technically, they are nuclei. Large collections of </a:t>
            </a:r>
            <a:r>
              <a:rPr lang="en-IN" sz="2000" dirty="0" err="1" smtClean="0">
                <a:latin typeface="Times New Roman" pitchFamily="18" charset="0"/>
                <a:cs typeface="Times New Roman" pitchFamily="18" charset="0"/>
              </a:rPr>
              <a:t>gray</a:t>
            </a:r>
            <a:r>
              <a:rPr lang="en-IN" sz="2000" dirty="0" smtClean="0">
                <a:latin typeface="Times New Roman" pitchFamily="18" charset="0"/>
                <a:cs typeface="Times New Roman" pitchFamily="18" charset="0"/>
              </a:rPr>
              <a:t> matter are </a:t>
            </a:r>
            <a:r>
              <a:rPr lang="en-IN" sz="2000" dirty="0">
                <a:latin typeface="Times New Roman" pitchFamily="18" charset="0"/>
                <a:cs typeface="Times New Roman" pitchFamily="18" charset="0"/>
              </a:rPr>
              <a:t>also present in the diencephalons, namely, the </a:t>
            </a:r>
            <a:r>
              <a:rPr lang="en-IN" sz="2000" dirty="0" err="1">
                <a:latin typeface="Times New Roman" pitchFamily="18" charset="0"/>
                <a:cs typeface="Times New Roman" pitchFamily="18" charset="0"/>
              </a:rPr>
              <a:t>epithalamus</a:t>
            </a:r>
            <a:r>
              <a:rPr lang="en-IN" sz="2000" dirty="0" smtClean="0">
                <a:latin typeface="Times New Roman" pitchFamily="18" charset="0"/>
                <a:cs typeface="Times New Roman" pitchFamily="18" charset="0"/>
              </a:rPr>
              <a:t>, thalamus</a:t>
            </a:r>
            <a:r>
              <a:rPr lang="en-IN" sz="2000" dirty="0">
                <a:latin typeface="Times New Roman" pitchFamily="18" charset="0"/>
                <a:cs typeface="Times New Roman" pitchFamily="18" charset="0"/>
              </a:rPr>
              <a:t>, hypothalamus, and </a:t>
            </a:r>
            <a:r>
              <a:rPr lang="en-IN" sz="2000" dirty="0" err="1">
                <a:latin typeface="Times New Roman" pitchFamily="18" charset="0"/>
                <a:cs typeface="Times New Roman" pitchFamily="18" charset="0"/>
              </a:rPr>
              <a:t>subthalamus</a:t>
            </a:r>
            <a:r>
              <a:rPr lang="en-IN" sz="2000" dirty="0" smtClean="0">
                <a:latin typeface="Times New Roman" pitchFamily="18" charset="0"/>
                <a:cs typeface="Times New Roman" pitchFamily="18" charset="0"/>
              </a:rPr>
              <a:t>.</a:t>
            </a:r>
          </a:p>
          <a:p>
            <a:pPr marL="285750" indent="-285750">
              <a:buFont typeface="Wingdings" pitchFamily="2" charset="2"/>
              <a:buChar char="Ø"/>
            </a:pPr>
            <a:endParaRPr lang="en-IN" sz="2000" dirty="0">
              <a:latin typeface="Times New Roman" pitchFamily="18" charset="0"/>
              <a:cs typeface="Times New Roman" pitchFamily="18" charset="0"/>
            </a:endParaRPr>
          </a:p>
          <a:p>
            <a:pPr marL="342900" indent="-342900">
              <a:buFont typeface="Wingdings" pitchFamily="2" charset="2"/>
              <a:buChar char="Ø"/>
            </a:pPr>
            <a:r>
              <a:rPr lang="en-IN" sz="2000" dirty="0">
                <a:latin typeface="Times New Roman" pitchFamily="18" charset="0"/>
                <a:cs typeface="Times New Roman" pitchFamily="18" charset="0"/>
              </a:rPr>
              <a:t>The </a:t>
            </a:r>
            <a:r>
              <a:rPr lang="en-IN" sz="2000" b="1" dirty="0">
                <a:latin typeface="Times New Roman" pitchFamily="18" charset="0"/>
                <a:cs typeface="Times New Roman" pitchFamily="18" charset="0"/>
              </a:rPr>
              <a:t>cerebrum </a:t>
            </a:r>
            <a:r>
              <a:rPr lang="en-IN" sz="2000" dirty="0">
                <a:latin typeface="Times New Roman" pitchFamily="18" charset="0"/>
                <a:cs typeface="Times New Roman" pitchFamily="18" charset="0"/>
              </a:rPr>
              <a:t>is a hollow structure and the cavities </a:t>
            </a:r>
            <a:r>
              <a:rPr lang="en-IN" sz="2000" dirty="0" smtClean="0">
                <a:latin typeface="Times New Roman" pitchFamily="18" charset="0"/>
                <a:cs typeface="Times New Roman" pitchFamily="18" charset="0"/>
              </a:rPr>
              <a:t>within the </a:t>
            </a:r>
            <a:r>
              <a:rPr lang="en-IN" sz="2000" dirty="0">
                <a:latin typeface="Times New Roman" pitchFamily="18" charset="0"/>
                <a:cs typeface="Times New Roman" pitchFamily="18" charset="0"/>
              </a:rPr>
              <a:t>cerebral hemispheres are called the </a:t>
            </a:r>
            <a:r>
              <a:rPr lang="en-IN" sz="2000" b="1" dirty="0">
                <a:latin typeface="Times New Roman" pitchFamily="18" charset="0"/>
                <a:cs typeface="Times New Roman" pitchFamily="18" charset="0"/>
              </a:rPr>
              <a:t>right </a:t>
            </a:r>
            <a:r>
              <a:rPr lang="en-IN" sz="2000" dirty="0">
                <a:latin typeface="Times New Roman" pitchFamily="18" charset="0"/>
                <a:cs typeface="Times New Roman" pitchFamily="18" charset="0"/>
              </a:rPr>
              <a:t>and </a:t>
            </a:r>
            <a:r>
              <a:rPr lang="en-IN" sz="2000" b="1" dirty="0">
                <a:latin typeface="Times New Roman" pitchFamily="18" charset="0"/>
                <a:cs typeface="Times New Roman" pitchFamily="18" charset="0"/>
              </a:rPr>
              <a:t>left </a:t>
            </a:r>
            <a:r>
              <a:rPr lang="en-IN" sz="2000" b="1" dirty="0" smtClean="0">
                <a:latin typeface="Times New Roman" pitchFamily="18" charset="0"/>
                <a:cs typeface="Times New Roman" pitchFamily="18" charset="0"/>
              </a:rPr>
              <a:t>lateral ventricles</a:t>
            </a:r>
            <a:r>
              <a:rPr lang="en-IN" sz="2000" dirty="0">
                <a:latin typeface="Times New Roman" pitchFamily="18" charset="0"/>
                <a:cs typeface="Times New Roman" pitchFamily="18" charset="0"/>
              </a:rPr>
              <a:t>, which communicate with the third ventricle </a:t>
            </a:r>
            <a:r>
              <a:rPr lang="en-IN" sz="2000" dirty="0" smtClean="0">
                <a:latin typeface="Times New Roman" pitchFamily="18" charset="0"/>
                <a:cs typeface="Times New Roman" pitchFamily="18" charset="0"/>
              </a:rPr>
              <a:t>via the </a:t>
            </a:r>
            <a:r>
              <a:rPr lang="en-IN" sz="2000" b="1" dirty="0" err="1">
                <a:latin typeface="Times New Roman" pitchFamily="18" charset="0"/>
                <a:cs typeface="Times New Roman" pitchFamily="18" charset="0"/>
              </a:rPr>
              <a:t>interventricular</a:t>
            </a:r>
            <a:r>
              <a:rPr lang="en-IN" sz="2000" b="1" dirty="0">
                <a:latin typeface="Times New Roman" pitchFamily="18" charset="0"/>
                <a:cs typeface="Times New Roman" pitchFamily="18" charset="0"/>
              </a:rPr>
              <a:t> foramen </a:t>
            </a:r>
            <a:r>
              <a:rPr lang="en-IN" sz="2000" dirty="0">
                <a:latin typeface="Times New Roman" pitchFamily="18" charset="0"/>
                <a:cs typeface="Times New Roman" pitchFamily="18" charset="0"/>
              </a:rPr>
              <a:t>(foramen of </a:t>
            </a:r>
            <a:r>
              <a:rPr lang="en-IN" sz="2000" dirty="0" err="1">
                <a:latin typeface="Times New Roman" pitchFamily="18" charset="0"/>
                <a:cs typeface="Times New Roman" pitchFamily="18" charset="0"/>
              </a:rPr>
              <a:t>Monro</a:t>
            </a:r>
            <a:r>
              <a:rPr lang="en-IN" sz="2000" dirty="0">
                <a:latin typeface="Times New Roman" pitchFamily="18" charset="0"/>
                <a:cs typeface="Times New Roman" pitchFamily="18" charset="0"/>
              </a:rPr>
              <a:t>) (Fig. </a:t>
            </a:r>
            <a:r>
              <a:rPr lang="en-IN" sz="2000" dirty="0" smtClean="0">
                <a:latin typeface="Times New Roman" pitchFamily="18" charset="0"/>
                <a:cs typeface="Times New Roman" pitchFamily="18" charset="0"/>
              </a:rPr>
              <a:t>2). The </a:t>
            </a:r>
            <a:r>
              <a:rPr lang="en-IN" sz="2000" dirty="0">
                <a:latin typeface="Times New Roman" pitchFamily="18" charset="0"/>
                <a:cs typeface="Times New Roman" pitchFamily="18" charset="0"/>
              </a:rPr>
              <a:t>two lateral ventricles are separated from one another </a:t>
            </a:r>
            <a:r>
              <a:rPr lang="en-IN" sz="2000" dirty="0" smtClean="0">
                <a:latin typeface="Times New Roman" pitchFamily="18" charset="0"/>
                <a:cs typeface="Times New Roman" pitchFamily="18" charset="0"/>
              </a:rPr>
              <a:t>by two </a:t>
            </a:r>
            <a:r>
              <a:rPr lang="en-IN" sz="2000" dirty="0">
                <a:latin typeface="Times New Roman" pitchFamily="18" charset="0"/>
                <a:cs typeface="Times New Roman" pitchFamily="18" charset="0"/>
              </a:rPr>
              <a:t>closely adjoined non-nervous membranes, each </a:t>
            </a:r>
            <a:r>
              <a:rPr lang="en-IN" sz="2000" dirty="0" smtClean="0">
                <a:latin typeface="Times New Roman" pitchFamily="18" charset="0"/>
                <a:cs typeface="Times New Roman" pitchFamily="18" charset="0"/>
              </a:rPr>
              <a:t>known as </a:t>
            </a:r>
            <a:r>
              <a:rPr lang="en-IN" sz="2000" dirty="0">
                <a:latin typeface="Times New Roman" pitchFamily="18" charset="0"/>
                <a:cs typeface="Times New Roman" pitchFamily="18" charset="0"/>
              </a:rPr>
              <a:t>a </a:t>
            </a:r>
            <a:r>
              <a:rPr lang="en-IN" sz="2000" b="1" dirty="0">
                <a:latin typeface="Times New Roman" pitchFamily="18" charset="0"/>
                <a:cs typeface="Times New Roman" pitchFamily="18" charset="0"/>
              </a:rPr>
              <a:t>septum </a:t>
            </a:r>
            <a:r>
              <a:rPr lang="en-IN" sz="2000" b="1" dirty="0" err="1">
                <a:latin typeface="Times New Roman" pitchFamily="18" charset="0"/>
                <a:cs typeface="Times New Roman" pitchFamily="18" charset="0"/>
              </a:rPr>
              <a:t>pellucidum</a:t>
            </a:r>
            <a:r>
              <a:rPr lang="en-IN" sz="2000" dirty="0">
                <a:latin typeface="Times New Roman" pitchFamily="18" charset="0"/>
                <a:cs typeface="Times New Roman" pitchFamily="18" charset="0"/>
              </a:rPr>
              <a:t>. Ependymal cells line each </a:t>
            </a:r>
            <a:r>
              <a:rPr lang="en-IN" sz="2000" dirty="0" smtClean="0">
                <a:latin typeface="Times New Roman" pitchFamily="18" charset="0"/>
                <a:cs typeface="Times New Roman" pitchFamily="18" charset="0"/>
              </a:rPr>
              <a:t>lateral ventricle</a:t>
            </a:r>
            <a:r>
              <a:rPr lang="en-IN" sz="2000" dirty="0">
                <a:latin typeface="Times New Roman" pitchFamily="18" charset="0"/>
                <a:cs typeface="Times New Roman" pitchFamily="18" charset="0"/>
              </a:rPr>
              <a:t>, and protruding into each ventricle is a choroid </a:t>
            </a:r>
            <a:r>
              <a:rPr lang="en-IN" sz="2000" dirty="0" smtClean="0">
                <a:latin typeface="Times New Roman" pitchFamily="18" charset="0"/>
                <a:cs typeface="Times New Roman" pitchFamily="18" charset="0"/>
              </a:rPr>
              <a:t>plexus that </a:t>
            </a:r>
            <a:r>
              <a:rPr lang="en-IN" sz="2000" dirty="0">
                <a:latin typeface="Times New Roman" pitchFamily="18" charset="0"/>
                <a:cs typeface="Times New Roman" pitchFamily="18" charset="0"/>
              </a:rPr>
              <a:t>functions in the manufacture of cerebrospinal fluid.</a:t>
            </a:r>
          </a:p>
        </p:txBody>
      </p:sp>
    </p:spTree>
    <p:extLst>
      <p:ext uri="{BB962C8B-B14F-4D97-AF65-F5344CB8AC3E}">
        <p14:creationId xmlns:p14="http://schemas.microsoft.com/office/powerpoint/2010/main" val="34899552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54"/>
            <a:ext cx="9324528" cy="6860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49958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600" y="335846"/>
            <a:ext cx="4759424" cy="5632311"/>
          </a:xfrm>
          <a:prstGeom prst="rect">
            <a:avLst/>
          </a:prstGeom>
        </p:spPr>
        <p:txBody>
          <a:bodyPr wrap="square">
            <a:spAutoFit/>
          </a:bodyPr>
          <a:lstStyle/>
          <a:p>
            <a:pPr marL="342900" indent="-342900">
              <a:buFont typeface="Wingdings" pitchFamily="2" charset="2"/>
              <a:buChar char="Ø"/>
            </a:pPr>
            <a:r>
              <a:rPr lang="en-IN" sz="2000" dirty="0">
                <a:latin typeface="Times New Roman" pitchFamily="18" charset="0"/>
                <a:cs typeface="Times New Roman" pitchFamily="18" charset="0"/>
              </a:rPr>
              <a:t>Avicenna is credited with the first </a:t>
            </a:r>
            <a:r>
              <a:rPr lang="en-IN" sz="2000" dirty="0" smtClean="0">
                <a:latin typeface="Times New Roman" pitchFamily="18" charset="0"/>
                <a:cs typeface="Times New Roman" pitchFamily="18" charset="0"/>
              </a:rPr>
              <a:t>representation of </a:t>
            </a:r>
            <a:r>
              <a:rPr lang="en-IN" sz="2000" dirty="0">
                <a:latin typeface="Times New Roman" pitchFamily="18" charset="0"/>
                <a:cs typeface="Times New Roman" pitchFamily="18" charset="0"/>
              </a:rPr>
              <a:t>the brain in 1000 A.D. The brain was described </a:t>
            </a:r>
            <a:r>
              <a:rPr lang="en-IN" sz="2000" dirty="0" smtClean="0">
                <a:latin typeface="Times New Roman" pitchFamily="18" charset="0"/>
                <a:cs typeface="Times New Roman" pitchFamily="18" charset="0"/>
              </a:rPr>
              <a:t>as being </a:t>
            </a:r>
            <a:r>
              <a:rPr lang="en-IN" sz="2000" dirty="0">
                <a:latin typeface="Times New Roman" pitchFamily="18" charset="0"/>
                <a:cs typeface="Times New Roman" pitchFamily="18" charset="0"/>
              </a:rPr>
              <a:t>composed of three compartments or ventricles</a:t>
            </a:r>
            <a:r>
              <a:rPr lang="en-IN" sz="2000" dirty="0" smtClean="0">
                <a:latin typeface="Times New Roman" pitchFamily="18" charset="0"/>
                <a:cs typeface="Times New Roman" pitchFamily="18" charset="0"/>
              </a:rPr>
              <a:t>: the </a:t>
            </a:r>
            <a:r>
              <a:rPr lang="en-IN" sz="2000" dirty="0">
                <a:latin typeface="Times New Roman" pitchFamily="18" charset="0"/>
                <a:cs typeface="Times New Roman" pitchFamily="18" charset="0"/>
              </a:rPr>
              <a:t>sites of common sense, judgment and memory</a:t>
            </a:r>
            <a:r>
              <a:rPr lang="en-IN" sz="2000" dirty="0" smtClean="0">
                <a:latin typeface="Times New Roman" pitchFamily="18" charset="0"/>
                <a:cs typeface="Times New Roman" pitchFamily="18" charset="0"/>
              </a:rPr>
              <a:t>. This </a:t>
            </a:r>
            <a:r>
              <a:rPr lang="en-IN" sz="2000" dirty="0">
                <a:latin typeface="Times New Roman" pitchFamily="18" charset="0"/>
                <a:cs typeface="Times New Roman" pitchFamily="18" charset="0"/>
              </a:rPr>
              <a:t>was described by Magnus </a:t>
            </a:r>
            <a:r>
              <a:rPr lang="en-IN" sz="2000" dirty="0" err="1">
                <a:latin typeface="Times New Roman" pitchFamily="18" charset="0"/>
                <a:cs typeface="Times New Roman" pitchFamily="18" charset="0"/>
              </a:rPr>
              <a:t>Hundt</a:t>
            </a:r>
            <a:r>
              <a:rPr lang="en-IN" sz="2000" dirty="0">
                <a:latin typeface="Times New Roman" pitchFamily="18" charset="0"/>
                <a:cs typeface="Times New Roman" pitchFamily="18" charset="0"/>
              </a:rPr>
              <a:t> (1501) </a:t>
            </a:r>
            <a:r>
              <a:rPr lang="en-IN" sz="2000" dirty="0" smtClean="0">
                <a:latin typeface="Times New Roman" pitchFamily="18" charset="0"/>
                <a:cs typeface="Times New Roman" pitchFamily="18" charset="0"/>
              </a:rPr>
              <a:t>in an </a:t>
            </a:r>
            <a:r>
              <a:rPr lang="en-IN" sz="2000" dirty="0">
                <a:latin typeface="Times New Roman" pitchFamily="18" charset="0"/>
                <a:cs typeface="Times New Roman" pitchFamily="18" charset="0"/>
              </a:rPr>
              <a:t>anthology on knowledge</a:t>
            </a:r>
            <a:r>
              <a:rPr lang="en-IN" sz="2000" dirty="0" smtClean="0">
                <a:latin typeface="Times New Roman" pitchFamily="18" charset="0"/>
                <a:cs typeface="Times New Roman" pitchFamily="18" charset="0"/>
              </a:rPr>
              <a:t>. </a:t>
            </a:r>
            <a:endParaRPr lang="en-IN" sz="2000" dirty="0" smtClean="0">
              <a:latin typeface="Times New Roman" pitchFamily="18" charset="0"/>
              <a:cs typeface="Times New Roman" pitchFamily="18" charset="0"/>
            </a:endParaRPr>
          </a:p>
          <a:p>
            <a:pPr marL="342900" indent="-342900">
              <a:buFont typeface="Wingdings" pitchFamily="2" charset="2"/>
              <a:buChar char="Ø"/>
            </a:pPr>
            <a:r>
              <a:rPr lang="en-IN" sz="2000" dirty="0" smtClean="0">
                <a:latin typeface="Times New Roman" pitchFamily="18" charset="0"/>
                <a:cs typeface="Times New Roman" pitchFamily="18" charset="0"/>
              </a:rPr>
              <a:t>Almost </a:t>
            </a:r>
            <a:r>
              <a:rPr lang="en-IN" sz="2000" dirty="0">
                <a:latin typeface="Times New Roman" pitchFamily="18" charset="0"/>
                <a:cs typeface="Times New Roman" pitchFamily="18" charset="0"/>
              </a:rPr>
              <a:t>ten years earlier, Leonardo da Vinci </a:t>
            </a:r>
            <a:r>
              <a:rPr lang="en-IN" sz="2000" dirty="0" smtClean="0">
                <a:latin typeface="Times New Roman" pitchFamily="18" charset="0"/>
                <a:cs typeface="Times New Roman" pitchFamily="18" charset="0"/>
              </a:rPr>
              <a:t>had performed </a:t>
            </a:r>
            <a:r>
              <a:rPr lang="en-IN" sz="2000" dirty="0">
                <a:latin typeface="Times New Roman" pitchFamily="18" charset="0"/>
                <a:cs typeface="Times New Roman" pitchFamily="18" charset="0"/>
              </a:rPr>
              <a:t>numerous brain dissections. He </a:t>
            </a:r>
            <a:r>
              <a:rPr lang="en-IN" sz="2000" dirty="0" smtClean="0">
                <a:latin typeface="Times New Roman" pitchFamily="18" charset="0"/>
                <a:cs typeface="Times New Roman" pitchFamily="18" charset="0"/>
              </a:rPr>
              <a:t>was credited </a:t>
            </a:r>
            <a:r>
              <a:rPr lang="en-IN" sz="2000" dirty="0">
                <a:latin typeface="Times New Roman" pitchFamily="18" charset="0"/>
                <a:cs typeface="Times New Roman" pitchFamily="18" charset="0"/>
              </a:rPr>
              <a:t>with the first sagittal sections showing </a:t>
            </a:r>
            <a:r>
              <a:rPr lang="en-IN" sz="2000" dirty="0" smtClean="0">
                <a:latin typeface="Times New Roman" pitchFamily="18" charset="0"/>
                <a:cs typeface="Times New Roman" pitchFamily="18" charset="0"/>
              </a:rPr>
              <a:t>the lateral </a:t>
            </a:r>
            <a:r>
              <a:rPr lang="en-IN" sz="2000" dirty="0">
                <a:latin typeface="Times New Roman" pitchFamily="18" charset="0"/>
                <a:cs typeface="Times New Roman" pitchFamily="18" charset="0"/>
              </a:rPr>
              <a:t>ventricles and the optic chiasm (Fig. 1.1). </a:t>
            </a:r>
            <a:r>
              <a:rPr lang="en-IN" sz="2000" dirty="0" smtClean="0">
                <a:latin typeface="Times New Roman" pitchFamily="18" charset="0"/>
                <a:cs typeface="Times New Roman" pitchFamily="18" charset="0"/>
              </a:rPr>
              <a:t>Unfortunately, the </a:t>
            </a:r>
            <a:r>
              <a:rPr lang="en-IN" sz="2000" dirty="0">
                <a:latin typeface="Times New Roman" pitchFamily="18" charset="0"/>
                <a:cs typeface="Times New Roman" pitchFamily="18" charset="0"/>
              </a:rPr>
              <a:t>illustrations were kept secret </a:t>
            </a:r>
            <a:r>
              <a:rPr lang="en-IN" sz="2000" dirty="0" smtClean="0">
                <a:latin typeface="Times New Roman" pitchFamily="18" charset="0"/>
                <a:cs typeface="Times New Roman" pitchFamily="18" charset="0"/>
              </a:rPr>
              <a:t>until their </a:t>
            </a:r>
            <a:r>
              <a:rPr lang="en-IN" sz="2000" dirty="0">
                <a:latin typeface="Times New Roman" pitchFamily="18" charset="0"/>
                <a:cs typeface="Times New Roman" pitchFamily="18" charset="0"/>
              </a:rPr>
              <a:t>discovery towards the end of the </a:t>
            </a:r>
            <a:r>
              <a:rPr lang="en-IN" sz="2000" dirty="0" smtClean="0">
                <a:latin typeface="Times New Roman" pitchFamily="18" charset="0"/>
                <a:cs typeface="Times New Roman" pitchFamily="18" charset="0"/>
              </a:rPr>
              <a:t>fourteenth century</a:t>
            </a:r>
            <a:r>
              <a:rPr lang="en-IN" sz="2000" dirty="0">
                <a:latin typeface="Times New Roman" pitchFamily="18" charset="0"/>
                <a:cs typeface="Times New Roman" pitchFamily="18" charset="0"/>
              </a:rPr>
              <a:t>. Da Vinci disputed the concept of the </a:t>
            </a:r>
            <a:r>
              <a:rPr lang="en-IN" sz="2000" dirty="0" smtClean="0">
                <a:latin typeface="Times New Roman" pitchFamily="18" charset="0"/>
                <a:cs typeface="Times New Roman" pitchFamily="18" charset="0"/>
              </a:rPr>
              <a:t>three cerebral </a:t>
            </a:r>
            <a:r>
              <a:rPr lang="en-IN" sz="2000" dirty="0">
                <a:latin typeface="Times New Roman" pitchFamily="18" charset="0"/>
                <a:cs typeface="Times New Roman" pitchFamily="18" charset="0"/>
              </a:rPr>
              <a:t>compartments.</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227237"/>
            <a:ext cx="3600400" cy="6349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54049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4202" y="-99392"/>
            <a:ext cx="6168227" cy="584775"/>
          </a:xfrm>
          <a:prstGeom prst="rect">
            <a:avLst/>
          </a:prstGeom>
        </p:spPr>
        <p:txBody>
          <a:bodyPr wrap="none">
            <a:spAutoFit/>
          </a:bodyPr>
          <a:lstStyle/>
          <a:p>
            <a:pPr algn="ctr"/>
            <a:r>
              <a:rPr lang="en-IN" sz="3200" b="1" dirty="0" smtClean="0">
                <a:solidFill>
                  <a:srgbClr val="FF0000"/>
                </a:solidFill>
                <a:latin typeface="Times New Roman" pitchFamily="18" charset="0"/>
                <a:cs typeface="Times New Roman" pitchFamily="18" charset="0"/>
              </a:rPr>
              <a:t>Lobes of the cerebral hemispheres</a:t>
            </a:r>
            <a:endParaRPr lang="en-IN" sz="3200" b="1" dirty="0">
              <a:solidFill>
                <a:srgbClr val="FF0000"/>
              </a:solidFill>
              <a:latin typeface="Times New Roman" pitchFamily="18" charset="0"/>
              <a:cs typeface="Times New Roman" pitchFamily="18" charset="0"/>
            </a:endParaRPr>
          </a:p>
        </p:txBody>
      </p:sp>
      <p:sp>
        <p:nvSpPr>
          <p:cNvPr id="3" name="Rectangle 2"/>
          <p:cNvSpPr/>
          <p:nvPr/>
        </p:nvSpPr>
        <p:spPr>
          <a:xfrm>
            <a:off x="107504" y="404664"/>
            <a:ext cx="8928992" cy="6340197"/>
          </a:xfrm>
          <a:prstGeom prst="rect">
            <a:avLst/>
          </a:prstGeom>
        </p:spPr>
        <p:txBody>
          <a:bodyPr wrap="square">
            <a:spAutoFit/>
          </a:bodyPr>
          <a:lstStyle/>
          <a:p>
            <a:pPr marL="342900" indent="-342900">
              <a:buFont typeface="Wingdings" pitchFamily="2" charset="2"/>
              <a:buChar char="Ø"/>
            </a:pPr>
            <a:r>
              <a:rPr lang="en-IN" sz="2000" dirty="0">
                <a:latin typeface="Times New Roman" pitchFamily="18" charset="0"/>
                <a:cs typeface="Times New Roman" pitchFamily="18" charset="0"/>
              </a:rPr>
              <a:t>The five lobes of the </a:t>
            </a:r>
            <a:r>
              <a:rPr lang="en-IN" sz="2000" dirty="0" smtClean="0">
                <a:latin typeface="Times New Roman" pitchFamily="18" charset="0"/>
                <a:cs typeface="Times New Roman" pitchFamily="18" charset="0"/>
              </a:rPr>
              <a:t>cerebral hemispheres </a:t>
            </a:r>
            <a:r>
              <a:rPr lang="en-IN" sz="2000" dirty="0">
                <a:latin typeface="Times New Roman" pitchFamily="18" charset="0"/>
                <a:cs typeface="Times New Roman" pitchFamily="18" charset="0"/>
              </a:rPr>
              <a:t>are the frontal, parietal</a:t>
            </a:r>
            <a:r>
              <a:rPr lang="en-IN" sz="2000" dirty="0" smtClean="0">
                <a:latin typeface="Times New Roman" pitchFamily="18" charset="0"/>
                <a:cs typeface="Times New Roman" pitchFamily="18" charset="0"/>
              </a:rPr>
              <a:t>, temporal</a:t>
            </a:r>
            <a:r>
              <a:rPr lang="en-IN" sz="2000" dirty="0">
                <a:latin typeface="Times New Roman" pitchFamily="18" charset="0"/>
                <a:cs typeface="Times New Roman" pitchFamily="18" charset="0"/>
              </a:rPr>
              <a:t>, and occipital lobes, and </a:t>
            </a:r>
            <a:r>
              <a:rPr lang="en-IN" sz="2000" dirty="0" smtClean="0">
                <a:latin typeface="Times New Roman" pitchFamily="18" charset="0"/>
                <a:cs typeface="Times New Roman" pitchFamily="18" charset="0"/>
              </a:rPr>
              <a:t>the insula. </a:t>
            </a:r>
          </a:p>
          <a:p>
            <a:pPr marL="342900" indent="-342900">
              <a:buFont typeface="Wingdings" pitchFamily="2" charset="2"/>
              <a:buChar char="Ø"/>
            </a:pPr>
            <a:r>
              <a:rPr lang="en-IN" sz="2000" dirty="0" smtClean="0">
                <a:latin typeface="Times New Roman" pitchFamily="18" charset="0"/>
                <a:cs typeface="Times New Roman" pitchFamily="18" charset="0"/>
              </a:rPr>
              <a:t>Additionally, the cortical constituents of the limbic system are also considered to be a region of the cerebral hemisphere and some consider it to be the sixth lobe, the limbic lobe.</a:t>
            </a:r>
          </a:p>
          <a:p>
            <a:pPr marL="342900" indent="-342900">
              <a:buFont typeface="Wingdings" pitchFamily="2" charset="2"/>
              <a:buChar char="Ø"/>
            </a:pPr>
            <a:r>
              <a:rPr lang="en-IN" sz="2000" dirty="0" smtClean="0">
                <a:latin typeface="Times New Roman" pitchFamily="18" charset="0"/>
                <a:cs typeface="Times New Roman" pitchFamily="18" charset="0"/>
              </a:rPr>
              <a:t>Viewed from the side, each cerebral hemisphere resembles the shape of a boxing glove, where the thumb is the temporal lobe and is separated from the parietal lobe by the lateral fissure (fissure of </a:t>
            </a:r>
            <a:r>
              <a:rPr lang="en-IN" sz="2000" dirty="0" err="1" smtClean="0">
                <a:latin typeface="Times New Roman" pitchFamily="18" charset="0"/>
                <a:cs typeface="Times New Roman" pitchFamily="18" charset="0"/>
              </a:rPr>
              <a:t>Sylvius</a:t>
            </a:r>
            <a:r>
              <a:rPr lang="en-IN" sz="2000" dirty="0" smtClean="0">
                <a:latin typeface="Times New Roman" pitchFamily="18" charset="0"/>
                <a:cs typeface="Times New Roman" pitchFamily="18" charset="0"/>
              </a:rPr>
              <a:t>). </a:t>
            </a:r>
          </a:p>
          <a:p>
            <a:pPr marL="342900" indent="-342900">
              <a:buFont typeface="Wingdings" pitchFamily="2" charset="2"/>
              <a:buChar char="Ø"/>
            </a:pPr>
            <a:r>
              <a:rPr lang="en-IN" sz="2000" dirty="0" smtClean="0">
                <a:latin typeface="Times New Roman" pitchFamily="18" charset="0"/>
                <a:cs typeface="Times New Roman" pitchFamily="18" charset="0"/>
              </a:rPr>
              <a:t>The floor of the lateral fissure is formed by the insula (island of </a:t>
            </a:r>
            <a:r>
              <a:rPr lang="en-IN" sz="2000" dirty="0" err="1" smtClean="0">
                <a:latin typeface="Times New Roman" pitchFamily="18" charset="0"/>
                <a:cs typeface="Times New Roman" pitchFamily="18" charset="0"/>
              </a:rPr>
              <a:t>Reil</a:t>
            </a:r>
            <a:r>
              <a:rPr lang="en-IN" sz="2000" dirty="0" smtClean="0">
                <a:latin typeface="Times New Roman" pitchFamily="18" charset="0"/>
                <a:cs typeface="Times New Roman" pitchFamily="18" charset="0"/>
              </a:rPr>
              <a:t>) that is hidden by the frontal, parietal, and temporal opercula (L., “lids”), regions of the same named lobes. Although the geographic distributions of many of the sulci and </a:t>
            </a:r>
            <a:r>
              <a:rPr lang="en-IN" sz="2000" dirty="0" err="1" smtClean="0">
                <a:latin typeface="Times New Roman" pitchFamily="18" charset="0"/>
                <a:cs typeface="Times New Roman" pitchFamily="18" charset="0"/>
              </a:rPr>
              <a:t>gyri</a:t>
            </a:r>
            <a:r>
              <a:rPr lang="en-IN" sz="2000" dirty="0" smtClean="0">
                <a:latin typeface="Times New Roman" pitchFamily="18" charset="0"/>
                <a:cs typeface="Times New Roman" pitchFamily="18" charset="0"/>
              </a:rPr>
              <a:t> are relatively inconsistent, some regularly occupy specific locations, are recognizable in most brains, and are named.</a:t>
            </a:r>
          </a:p>
          <a:p>
            <a:pPr marL="342900" indent="-342900">
              <a:buFont typeface="Wingdings" pitchFamily="2" charset="2"/>
              <a:buChar char="Ø"/>
            </a:pPr>
            <a:r>
              <a:rPr lang="en-IN" sz="2000" dirty="0" smtClean="0">
                <a:latin typeface="Times New Roman" pitchFamily="18" charset="0"/>
                <a:cs typeface="Times New Roman" pitchFamily="18" charset="0"/>
              </a:rPr>
              <a:t>The sulci are generally smaller and shallower than the fissures, and one of these, </a:t>
            </a:r>
            <a:r>
              <a:rPr lang="en-IN" dirty="0" smtClean="0">
                <a:latin typeface="Times New Roman" pitchFamily="18" charset="0"/>
                <a:cs typeface="Times New Roman" pitchFamily="18" charset="0"/>
              </a:rPr>
              <a:t>the central sulcus (central sulcus of Rolando), separates the frontal lobe from the parietal lobe. </a:t>
            </a:r>
          </a:p>
          <a:p>
            <a:pPr marL="342900" indent="-342900">
              <a:buFont typeface="Wingdings" pitchFamily="2" charset="2"/>
              <a:buChar char="Ø"/>
            </a:pPr>
            <a:r>
              <a:rPr lang="en-IN" dirty="0" smtClean="0">
                <a:latin typeface="Times New Roman" pitchFamily="18" charset="0"/>
                <a:cs typeface="Times New Roman" pitchFamily="18" charset="0"/>
              </a:rPr>
              <a:t>The division between the parietal and occipital lobes is not readily evident when viewed from the lateral aspect because it is defined as the imaginary line between the </a:t>
            </a:r>
            <a:r>
              <a:rPr lang="en-IN" dirty="0" err="1" smtClean="0">
                <a:latin typeface="Times New Roman" pitchFamily="18" charset="0"/>
                <a:cs typeface="Times New Roman" pitchFamily="18" charset="0"/>
              </a:rPr>
              <a:t>preoccipital</a:t>
            </a:r>
            <a:r>
              <a:rPr lang="en-IN" dirty="0" smtClean="0">
                <a:latin typeface="Times New Roman" pitchFamily="18" charset="0"/>
                <a:cs typeface="Times New Roman" pitchFamily="18" charset="0"/>
              </a:rPr>
              <a:t> notch and the </a:t>
            </a:r>
            <a:r>
              <a:rPr lang="en-IN" dirty="0" err="1" smtClean="0">
                <a:latin typeface="Times New Roman" pitchFamily="18" charset="0"/>
                <a:cs typeface="Times New Roman" pitchFamily="18" charset="0"/>
              </a:rPr>
              <a:t>parieto</a:t>
            </a:r>
            <a:r>
              <a:rPr lang="en-IN" dirty="0" smtClean="0">
                <a:latin typeface="Times New Roman" pitchFamily="18" charset="0"/>
                <a:cs typeface="Times New Roman" pitchFamily="18" charset="0"/>
              </a:rPr>
              <a:t>-occipital notch. However, it is clearly delimited on the medial aspect of the cerebral hemisphere, where the boundary between these two structures is the </a:t>
            </a:r>
            <a:r>
              <a:rPr lang="en-IN" dirty="0" err="1" smtClean="0">
                <a:latin typeface="Times New Roman" pitchFamily="18" charset="0"/>
                <a:cs typeface="Times New Roman" pitchFamily="18" charset="0"/>
              </a:rPr>
              <a:t>parieto</a:t>
            </a:r>
            <a:r>
              <a:rPr lang="en-IN" dirty="0" smtClean="0">
                <a:latin typeface="Times New Roman" pitchFamily="18" charset="0"/>
                <a:cs typeface="Times New Roman" pitchFamily="18" charset="0"/>
              </a:rPr>
              <a:t>-occipital sulcus and its continuation, the </a:t>
            </a:r>
            <a:r>
              <a:rPr lang="en-IN" dirty="0" err="1" smtClean="0">
                <a:latin typeface="Times New Roman" pitchFamily="18" charset="0"/>
                <a:cs typeface="Times New Roman" pitchFamily="18" charset="0"/>
              </a:rPr>
              <a:t>calcarine</a:t>
            </a:r>
            <a:r>
              <a:rPr lang="en-IN" dirty="0" smtClean="0">
                <a:latin typeface="Times New Roman" pitchFamily="18" charset="0"/>
                <a:cs typeface="Times New Roman" pitchFamily="18" charset="0"/>
              </a:rPr>
              <a:t> fissure</a:t>
            </a:r>
          </a:p>
        </p:txBody>
      </p:sp>
    </p:spTree>
    <p:extLst>
      <p:ext uri="{BB962C8B-B14F-4D97-AF65-F5344CB8AC3E}">
        <p14:creationId xmlns:p14="http://schemas.microsoft.com/office/powerpoint/2010/main" val="1089164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4" y="44624"/>
            <a:ext cx="9415211" cy="6696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71084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43" y="0"/>
            <a:ext cx="10153128" cy="6381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45434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692696"/>
            <a:ext cx="8496944" cy="5909310"/>
          </a:xfrm>
          <a:prstGeom prst="rect">
            <a:avLst/>
          </a:prstGeom>
        </p:spPr>
        <p:txBody>
          <a:bodyPr wrap="square">
            <a:spAutoFit/>
          </a:bodyPr>
          <a:lstStyle/>
          <a:p>
            <a:pPr marL="342900" indent="-342900">
              <a:buFont typeface="Wingdings" pitchFamily="2" charset="2"/>
              <a:buChar char="Ø"/>
            </a:pPr>
            <a:r>
              <a:rPr lang="en-IN" sz="2400" dirty="0" smtClean="0">
                <a:latin typeface="Times New Roman" pitchFamily="18" charset="0"/>
                <a:cs typeface="Times New Roman" pitchFamily="18" charset="0"/>
              </a:rPr>
              <a:t>In 1523, </a:t>
            </a:r>
            <a:r>
              <a:rPr lang="en-IN" sz="2400" dirty="0" err="1" smtClean="0">
                <a:latin typeface="Times New Roman" pitchFamily="18" charset="0"/>
                <a:cs typeface="Times New Roman" pitchFamily="18" charset="0"/>
              </a:rPr>
              <a:t>Giacomo</a:t>
            </a:r>
            <a:r>
              <a:rPr lang="en-IN" sz="2400" dirty="0" smtClean="0">
                <a:latin typeface="Times New Roman" pitchFamily="18" charset="0"/>
                <a:cs typeface="Times New Roman" pitchFamily="18" charset="0"/>
              </a:rPr>
              <a:t> </a:t>
            </a:r>
            <a:r>
              <a:rPr lang="en-IN" sz="2400" dirty="0" err="1" smtClean="0">
                <a:latin typeface="Times New Roman" pitchFamily="18" charset="0"/>
                <a:cs typeface="Times New Roman" pitchFamily="18" charset="0"/>
              </a:rPr>
              <a:t>Berengario</a:t>
            </a:r>
            <a:r>
              <a:rPr lang="en-IN" sz="2400" dirty="0" smtClean="0">
                <a:latin typeface="Times New Roman" pitchFamily="18" charset="0"/>
                <a:cs typeface="Times New Roman" pitchFamily="18" charset="0"/>
              </a:rPr>
              <a:t> di Carpi, professor of surgery in Bologna, published the first anatomy textbook “</a:t>
            </a:r>
            <a:r>
              <a:rPr lang="en-IN" sz="2400" dirty="0" err="1" smtClean="0">
                <a:latin typeface="Times New Roman" pitchFamily="18" charset="0"/>
                <a:cs typeface="Times New Roman" pitchFamily="18" charset="0"/>
              </a:rPr>
              <a:t>Isagoge</a:t>
            </a:r>
            <a:r>
              <a:rPr lang="en-IN" sz="2400" dirty="0" smtClean="0">
                <a:latin typeface="Times New Roman" pitchFamily="18" charset="0"/>
                <a:cs typeface="Times New Roman" pitchFamily="18" charset="0"/>
              </a:rPr>
              <a:t> </a:t>
            </a:r>
            <a:r>
              <a:rPr lang="en-IN" sz="2400" dirty="0" err="1" smtClean="0">
                <a:latin typeface="Times New Roman" pitchFamily="18" charset="0"/>
                <a:cs typeface="Times New Roman" pitchFamily="18" charset="0"/>
              </a:rPr>
              <a:t>Breves</a:t>
            </a:r>
            <a:r>
              <a:rPr lang="en-IN" sz="2400" dirty="0" smtClean="0">
                <a:latin typeface="Times New Roman" pitchFamily="18" charset="0"/>
                <a:cs typeface="Times New Roman" pitchFamily="18" charset="0"/>
              </a:rPr>
              <a:t>”. The brain was primitively represented as similar to intestinal loops (“venter </a:t>
            </a:r>
            <a:r>
              <a:rPr lang="en-IN" sz="2400" dirty="0" err="1" smtClean="0">
                <a:latin typeface="Times New Roman" pitchFamily="18" charset="0"/>
                <a:cs typeface="Times New Roman" pitchFamily="18" charset="0"/>
              </a:rPr>
              <a:t>superius</a:t>
            </a:r>
            <a:r>
              <a:rPr lang="en-IN" sz="2400" dirty="0" smtClean="0">
                <a:latin typeface="Times New Roman" pitchFamily="18" charset="0"/>
                <a:cs typeface="Times New Roman" pitchFamily="18" charset="0"/>
              </a:rPr>
              <a:t>”). However the lateral ventricles as well as the choroid plexus were clearly identified (Fig. 1.2).  </a:t>
            </a:r>
            <a:endParaRPr lang="en-IN" sz="2400" dirty="0" smtClean="0">
              <a:latin typeface="Times New Roman" pitchFamily="18" charset="0"/>
              <a:cs typeface="Times New Roman" pitchFamily="18" charset="0"/>
            </a:endParaRPr>
          </a:p>
          <a:p>
            <a:pPr marL="342900" indent="-342900">
              <a:buFont typeface="Wingdings" pitchFamily="2" charset="2"/>
              <a:buChar char="Ø"/>
            </a:pPr>
            <a:r>
              <a:rPr lang="en-IN" sz="2400" dirty="0" smtClean="0">
                <a:latin typeface="Times New Roman" pitchFamily="18" charset="0"/>
                <a:cs typeface="Times New Roman" pitchFamily="18" charset="0"/>
              </a:rPr>
              <a:t>The </a:t>
            </a:r>
            <a:r>
              <a:rPr lang="en-IN" sz="2400" dirty="0" smtClean="0">
                <a:latin typeface="Times New Roman" pitchFamily="18" charset="0"/>
                <a:cs typeface="Times New Roman" pitchFamily="18" charset="0"/>
              </a:rPr>
              <a:t>earliest axial brain representation was performed by Johannes Eichmann (</a:t>
            </a:r>
            <a:r>
              <a:rPr lang="en-IN" sz="2400" dirty="0" err="1" smtClean="0">
                <a:latin typeface="Times New Roman" pitchFamily="18" charset="0"/>
                <a:cs typeface="Times New Roman" pitchFamily="18" charset="0"/>
              </a:rPr>
              <a:t>Dryander</a:t>
            </a:r>
            <a:r>
              <a:rPr lang="en-IN" sz="2400" dirty="0" smtClean="0">
                <a:latin typeface="Times New Roman" pitchFamily="18" charset="0"/>
                <a:cs typeface="Times New Roman" pitchFamily="18" charset="0"/>
              </a:rPr>
              <a:t>), a German anatomist, in 1536. However his representation suffered from lack of perspective as the cut shown included the left lateral view of the head. </a:t>
            </a:r>
            <a:endParaRPr lang="en-IN" sz="2400" dirty="0" smtClean="0">
              <a:latin typeface="Times New Roman" pitchFamily="18" charset="0"/>
              <a:cs typeface="Times New Roman" pitchFamily="18" charset="0"/>
            </a:endParaRPr>
          </a:p>
          <a:p>
            <a:pPr marL="342900" indent="-342900">
              <a:buFont typeface="Wingdings" pitchFamily="2" charset="2"/>
              <a:buChar char="Ø"/>
            </a:pPr>
            <a:r>
              <a:rPr lang="en-IN" sz="2400" dirty="0" smtClean="0">
                <a:latin typeface="Times New Roman" pitchFamily="18" charset="0"/>
                <a:cs typeface="Times New Roman" pitchFamily="18" charset="0"/>
              </a:rPr>
              <a:t>The </a:t>
            </a:r>
            <a:r>
              <a:rPr lang="en-IN" sz="2400" dirty="0" smtClean="0">
                <a:latin typeface="Times New Roman" pitchFamily="18" charset="0"/>
                <a:cs typeface="Times New Roman" pitchFamily="18" charset="0"/>
              </a:rPr>
              <a:t>ventricles were well demonstrated and the convolutions again resembled intestinal loops (Figs. 1.3, 1.4). </a:t>
            </a:r>
            <a:endParaRPr lang="en-IN" sz="2400" dirty="0" smtClean="0">
              <a:latin typeface="Times New Roman" pitchFamily="18" charset="0"/>
              <a:cs typeface="Times New Roman" pitchFamily="18" charset="0"/>
            </a:endParaRPr>
          </a:p>
          <a:p>
            <a:pPr marL="342900" indent="-342900">
              <a:buFont typeface="Wingdings" pitchFamily="2" charset="2"/>
              <a:buChar char="Ø"/>
            </a:pPr>
            <a:r>
              <a:rPr lang="en-IN" sz="2400" dirty="0" smtClean="0">
                <a:latin typeface="Times New Roman" pitchFamily="18" charset="0"/>
                <a:cs typeface="Times New Roman" pitchFamily="18" charset="0"/>
              </a:rPr>
              <a:t>The </a:t>
            </a:r>
            <a:r>
              <a:rPr lang="en-IN" sz="2400" dirty="0" smtClean="0">
                <a:latin typeface="Times New Roman" pitchFamily="18" charset="0"/>
                <a:cs typeface="Times New Roman" pitchFamily="18" charset="0"/>
              </a:rPr>
              <a:t>critical role of anatomic dissection is demonstrated by the attempt to distinguish the brain covering </a:t>
            </a:r>
            <a:r>
              <a:rPr lang="en-IN" sz="2400" dirty="0">
                <a:latin typeface="Times New Roman" pitchFamily="18" charset="0"/>
                <a:cs typeface="Times New Roman" pitchFamily="18" charset="0"/>
              </a:rPr>
              <a:t>from deeper structures, which are presented as </a:t>
            </a:r>
            <a:r>
              <a:rPr lang="en-IN" sz="2400" dirty="0" smtClean="0">
                <a:latin typeface="Times New Roman" pitchFamily="18" charset="0"/>
                <a:cs typeface="Times New Roman" pitchFamily="18" charset="0"/>
              </a:rPr>
              <a:t>anatomical sections</a:t>
            </a:r>
            <a:r>
              <a:rPr lang="en-IN" sz="2400" dirty="0">
                <a:latin typeface="Times New Roman" pitchFamily="18" charset="0"/>
                <a:cs typeface="Times New Roman" pitchFamily="18" charset="0"/>
              </a:rPr>
              <a:t>. A detailed representation of </a:t>
            </a:r>
            <a:r>
              <a:rPr lang="en-IN" sz="2400" dirty="0" smtClean="0">
                <a:latin typeface="Times New Roman" pitchFamily="18" charset="0"/>
                <a:cs typeface="Times New Roman" pitchFamily="18" charset="0"/>
              </a:rPr>
              <a:t>the skull </a:t>
            </a:r>
            <a:r>
              <a:rPr lang="en-IN" sz="2400" dirty="0">
                <a:latin typeface="Times New Roman" pitchFamily="18" charset="0"/>
                <a:cs typeface="Times New Roman" pitchFamily="18" charset="0"/>
              </a:rPr>
              <a:t>was also presented (Fig. 1.5).</a:t>
            </a:r>
          </a:p>
          <a:p>
            <a:endParaRPr lang="en-IN" dirty="0"/>
          </a:p>
        </p:txBody>
      </p:sp>
    </p:spTree>
    <p:extLst>
      <p:ext uri="{BB962C8B-B14F-4D97-AF65-F5344CB8AC3E}">
        <p14:creationId xmlns:p14="http://schemas.microsoft.com/office/powerpoint/2010/main" val="1420907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124743"/>
            <a:ext cx="3816424" cy="5690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1123054"/>
            <a:ext cx="4464496" cy="5300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7077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39"/>
            <a:ext cx="4248472" cy="5353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88640"/>
            <a:ext cx="4392488" cy="5411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63733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6632"/>
            <a:ext cx="9144000" cy="6863417"/>
          </a:xfrm>
          <a:prstGeom prst="rect">
            <a:avLst/>
          </a:prstGeom>
        </p:spPr>
        <p:txBody>
          <a:bodyPr wrap="square">
            <a:spAutoFit/>
          </a:bodyPr>
          <a:lstStyle/>
          <a:p>
            <a:pPr marL="342900" indent="-342900">
              <a:buFont typeface="Wingdings" pitchFamily="2" charset="2"/>
              <a:buChar char="Ø"/>
            </a:pPr>
            <a:r>
              <a:rPr lang="en-IN" sz="2000" dirty="0" smtClean="0">
                <a:latin typeface="Times New Roman" pitchFamily="18" charset="0"/>
                <a:cs typeface="Times New Roman" pitchFamily="18" charset="0"/>
              </a:rPr>
              <a:t>Seven years later, Andre Vesalius, professor of anatomy and surgery at Padua University described for the first time (1543) a realistic horizontal brain section in his work “De </a:t>
            </a:r>
            <a:r>
              <a:rPr lang="en-IN" sz="2000" dirty="0" err="1" smtClean="0">
                <a:latin typeface="Times New Roman" pitchFamily="18" charset="0"/>
                <a:cs typeface="Times New Roman" pitchFamily="18" charset="0"/>
              </a:rPr>
              <a:t>Humani</a:t>
            </a:r>
            <a:r>
              <a:rPr lang="en-IN" sz="2000" dirty="0" smtClean="0">
                <a:latin typeface="Times New Roman" pitchFamily="18" charset="0"/>
                <a:cs typeface="Times New Roman" pitchFamily="18" charset="0"/>
              </a:rPr>
              <a:t> </a:t>
            </a:r>
            <a:r>
              <a:rPr lang="en-IN" sz="2000" dirty="0" err="1" smtClean="0">
                <a:latin typeface="Times New Roman" pitchFamily="18" charset="0"/>
                <a:cs typeface="Times New Roman" pitchFamily="18" charset="0"/>
              </a:rPr>
              <a:t>Corporis</a:t>
            </a:r>
            <a:r>
              <a:rPr lang="en-IN" sz="2000" dirty="0" smtClean="0">
                <a:latin typeface="Times New Roman" pitchFamily="18" charset="0"/>
                <a:cs typeface="Times New Roman" pitchFamily="18" charset="0"/>
              </a:rPr>
              <a:t> </a:t>
            </a:r>
            <a:r>
              <a:rPr lang="en-IN" sz="2000" dirty="0" err="1" smtClean="0">
                <a:latin typeface="Times New Roman" pitchFamily="18" charset="0"/>
                <a:cs typeface="Times New Roman" pitchFamily="18" charset="0"/>
              </a:rPr>
              <a:t>Fabrica</a:t>
            </a:r>
            <a:r>
              <a:rPr lang="en-IN" sz="2000" dirty="0" smtClean="0">
                <a:latin typeface="Times New Roman" pitchFamily="18" charset="0"/>
                <a:cs typeface="Times New Roman" pitchFamily="18" charset="0"/>
              </a:rPr>
              <a:t>”, which represented the first textbook of anatomy combining text and 323 illustrations. These sections were executed by Jean </a:t>
            </a:r>
            <a:r>
              <a:rPr lang="en-IN" sz="2000" dirty="0" err="1" smtClean="0">
                <a:latin typeface="Times New Roman" pitchFamily="18" charset="0"/>
                <a:cs typeface="Times New Roman" pitchFamily="18" charset="0"/>
              </a:rPr>
              <a:t>Stéphane</a:t>
            </a:r>
            <a:r>
              <a:rPr lang="en-IN" sz="2000" dirty="0" smtClean="0">
                <a:latin typeface="Times New Roman" pitchFamily="18" charset="0"/>
                <a:cs typeface="Times New Roman" pitchFamily="18" charset="0"/>
              </a:rPr>
              <a:t> </a:t>
            </a:r>
            <a:r>
              <a:rPr lang="en-IN" sz="2000" dirty="0" err="1" smtClean="0">
                <a:latin typeface="Times New Roman" pitchFamily="18" charset="0"/>
                <a:cs typeface="Times New Roman" pitchFamily="18" charset="0"/>
              </a:rPr>
              <a:t>Caillé</a:t>
            </a:r>
            <a:r>
              <a:rPr lang="en-IN" sz="2000" dirty="0" smtClean="0">
                <a:latin typeface="Times New Roman" pitchFamily="18" charset="0"/>
                <a:cs typeface="Times New Roman" pitchFamily="18" charset="0"/>
              </a:rPr>
              <a:t> under Vesalius</a:t>
            </a:r>
            <a:r>
              <a:rPr lang="en-IN" sz="2000" dirty="0" smtClean="0">
                <a:latin typeface="Times New Roman" pitchFamily="18" charset="0"/>
                <a:cs typeface="Times New Roman" pitchFamily="18" charset="0"/>
              </a:rPr>
              <a:t>’ supervision </a:t>
            </a:r>
            <a:r>
              <a:rPr lang="en-IN" sz="2000" dirty="0" smtClean="0">
                <a:latin typeface="Times New Roman" pitchFamily="18" charset="0"/>
                <a:cs typeface="Times New Roman" pitchFamily="18" charset="0"/>
              </a:rPr>
              <a:t>and considerably enhanced the text. Indeed it was the first such combination of iconography and text. Vesalius distinguished between white and </a:t>
            </a:r>
            <a:r>
              <a:rPr lang="en-IN" sz="2000" dirty="0" err="1" smtClean="0">
                <a:latin typeface="Times New Roman" pitchFamily="18" charset="0"/>
                <a:cs typeface="Times New Roman" pitchFamily="18" charset="0"/>
              </a:rPr>
              <a:t>gray</a:t>
            </a:r>
            <a:r>
              <a:rPr lang="en-IN" sz="2000" dirty="0" smtClean="0">
                <a:latin typeface="Times New Roman" pitchFamily="18" charset="0"/>
                <a:cs typeface="Times New Roman" pitchFamily="18" charset="0"/>
              </a:rPr>
              <a:t> matter. His horizontal sections were universally adopted with some alterations for more than two centuries (Fig. 1.6</a:t>
            </a:r>
            <a:r>
              <a:rPr lang="en-IN" sz="2000" dirty="0" smtClean="0">
                <a:latin typeface="Times New Roman" pitchFamily="18" charset="0"/>
                <a:cs typeface="Times New Roman" pitchFamily="18" charset="0"/>
              </a:rPr>
              <a:t>).</a:t>
            </a:r>
          </a:p>
          <a:p>
            <a:pPr marL="342900" indent="-342900">
              <a:buFont typeface="Wingdings" pitchFamily="2" charset="2"/>
              <a:buChar char="Ø"/>
            </a:pPr>
            <a:r>
              <a:rPr lang="en-IN" sz="2000" dirty="0" smtClean="0">
                <a:latin typeface="Times New Roman" pitchFamily="18" charset="0"/>
                <a:cs typeface="Times New Roman" pitchFamily="18" charset="0"/>
              </a:rPr>
              <a:t>Vesalius </a:t>
            </a:r>
            <a:r>
              <a:rPr lang="en-IN" sz="2000" dirty="0" smtClean="0">
                <a:latin typeface="Times New Roman" pitchFamily="18" charset="0"/>
                <a:cs typeface="Times New Roman" pitchFamily="18" charset="0"/>
              </a:rPr>
              <a:t>pointed out the repeated errors of Galen, which emphasized the </a:t>
            </a:r>
            <a:r>
              <a:rPr lang="en-IN" sz="2000" dirty="0" smtClean="0">
                <a:latin typeface="Times New Roman" pitchFamily="18" charset="0"/>
                <a:cs typeface="Times New Roman" pitchFamily="18" charset="0"/>
              </a:rPr>
              <a:t>importance of </a:t>
            </a:r>
            <a:r>
              <a:rPr lang="en-IN" sz="2000" dirty="0" smtClean="0">
                <a:latin typeface="Times New Roman" pitchFamily="18" charset="0"/>
                <a:cs typeface="Times New Roman" pitchFamily="18" charset="0"/>
              </a:rPr>
              <a:t>autopsy material (Fig. 1.7), and refuted the existence of the rete </a:t>
            </a:r>
            <a:r>
              <a:rPr lang="en-IN" sz="2000" dirty="0" err="1" smtClean="0">
                <a:latin typeface="Times New Roman" pitchFamily="18" charset="0"/>
                <a:cs typeface="Times New Roman" pitchFamily="18" charset="0"/>
              </a:rPr>
              <a:t>mirabile</a:t>
            </a:r>
            <a:r>
              <a:rPr lang="en-IN" sz="2000" dirty="0" smtClean="0">
                <a:latin typeface="Times New Roman" pitchFamily="18" charset="0"/>
                <a:cs typeface="Times New Roman" pitchFamily="18" charset="0"/>
              </a:rPr>
              <a:t>, a key concept </a:t>
            </a:r>
            <a:r>
              <a:rPr lang="en-IN" sz="2000" dirty="0" smtClean="0">
                <a:latin typeface="Times New Roman" pitchFamily="18" charset="0"/>
                <a:cs typeface="Times New Roman" pitchFamily="18" charset="0"/>
              </a:rPr>
              <a:t>in </a:t>
            </a:r>
            <a:r>
              <a:rPr lang="en-IN" sz="2000" dirty="0" err="1" smtClean="0">
                <a:latin typeface="Times New Roman" pitchFamily="18" charset="0"/>
                <a:cs typeface="Times New Roman" pitchFamily="18" charset="0"/>
              </a:rPr>
              <a:t>Galenic</a:t>
            </a:r>
            <a:r>
              <a:rPr lang="en-IN" sz="2000" dirty="0" smtClean="0">
                <a:latin typeface="Times New Roman" pitchFamily="18" charset="0"/>
                <a:cs typeface="Times New Roman" pitchFamily="18" charset="0"/>
              </a:rPr>
              <a:t> </a:t>
            </a:r>
            <a:r>
              <a:rPr lang="en-IN" sz="2000" dirty="0" smtClean="0">
                <a:latin typeface="Times New Roman" pitchFamily="18" charset="0"/>
                <a:cs typeface="Times New Roman" pitchFamily="18" charset="0"/>
              </a:rPr>
              <a:t>theory. Contemporaneously, </a:t>
            </a:r>
            <a:r>
              <a:rPr lang="en-IN" sz="2000" dirty="0" err="1" smtClean="0">
                <a:latin typeface="Times New Roman" pitchFamily="18" charset="0"/>
                <a:cs typeface="Times New Roman" pitchFamily="18" charset="0"/>
              </a:rPr>
              <a:t>Sylvius</a:t>
            </a:r>
            <a:r>
              <a:rPr lang="en-IN" sz="2000" dirty="0" smtClean="0">
                <a:latin typeface="Times New Roman" pitchFamily="18" charset="0"/>
                <a:cs typeface="Times New Roman" pitchFamily="18" charset="0"/>
              </a:rPr>
              <a:t> Jacques Dubois (1478–1555), a rival of Vesalius, was contributing to anatomical knowledge as evidenced by the nomenclature of major brain structures: e.g., </a:t>
            </a:r>
            <a:r>
              <a:rPr lang="en-IN" sz="2000" dirty="0" err="1" smtClean="0">
                <a:latin typeface="Times New Roman" pitchFamily="18" charset="0"/>
                <a:cs typeface="Times New Roman" pitchFamily="18" charset="0"/>
              </a:rPr>
              <a:t>sylvian</a:t>
            </a:r>
            <a:r>
              <a:rPr lang="en-IN" sz="2000" dirty="0" smtClean="0">
                <a:latin typeface="Times New Roman" pitchFamily="18" charset="0"/>
                <a:cs typeface="Times New Roman" pitchFamily="18" charset="0"/>
              </a:rPr>
              <a:t> fissure, </a:t>
            </a:r>
            <a:r>
              <a:rPr lang="en-IN" sz="2000" dirty="0" err="1" smtClean="0">
                <a:latin typeface="Times New Roman" pitchFamily="18" charset="0"/>
                <a:cs typeface="Times New Roman" pitchFamily="18" charset="0"/>
              </a:rPr>
              <a:t>sylvian</a:t>
            </a:r>
            <a:r>
              <a:rPr lang="en-IN" sz="2000" dirty="0" smtClean="0">
                <a:latin typeface="Times New Roman" pitchFamily="18" charset="0"/>
                <a:cs typeface="Times New Roman" pitchFamily="18" charset="0"/>
              </a:rPr>
              <a:t> artery, and the aqueduct of </a:t>
            </a:r>
            <a:r>
              <a:rPr lang="en-IN" sz="2000" dirty="0" err="1" smtClean="0">
                <a:latin typeface="Times New Roman" pitchFamily="18" charset="0"/>
                <a:cs typeface="Times New Roman" pitchFamily="18" charset="0"/>
              </a:rPr>
              <a:t>Sylvius</a:t>
            </a:r>
            <a:r>
              <a:rPr lang="en-IN" sz="2000" dirty="0" smtClean="0">
                <a:latin typeface="Times New Roman" pitchFamily="18" charset="0"/>
                <a:cs typeface="Times New Roman" pitchFamily="18" charset="0"/>
              </a:rPr>
              <a:t>. </a:t>
            </a:r>
            <a:endParaRPr lang="en-IN" sz="2000" dirty="0" smtClean="0">
              <a:latin typeface="Times New Roman" pitchFamily="18" charset="0"/>
              <a:cs typeface="Times New Roman" pitchFamily="18" charset="0"/>
            </a:endParaRPr>
          </a:p>
          <a:p>
            <a:pPr marL="342900" indent="-342900">
              <a:buFont typeface="Wingdings" pitchFamily="2" charset="2"/>
              <a:buChar char="Ø"/>
            </a:pPr>
            <a:r>
              <a:rPr lang="en-IN" sz="2000" dirty="0" smtClean="0">
                <a:latin typeface="Times New Roman" pitchFamily="18" charset="0"/>
                <a:cs typeface="Times New Roman" pitchFamily="18" charset="0"/>
              </a:rPr>
              <a:t>The </a:t>
            </a:r>
            <a:r>
              <a:rPr lang="en-IN" sz="2000" dirty="0" smtClean="0">
                <a:latin typeface="Times New Roman" pitchFamily="18" charset="0"/>
                <a:cs typeface="Times New Roman" pitchFamily="18" charset="0"/>
              </a:rPr>
              <a:t>modern approach to brain dissection was described by </a:t>
            </a:r>
            <a:r>
              <a:rPr lang="en-IN" sz="2000" dirty="0" err="1" smtClean="0">
                <a:latin typeface="Times New Roman" pitchFamily="18" charset="0"/>
                <a:cs typeface="Times New Roman" pitchFamily="18" charset="0"/>
              </a:rPr>
              <a:t>Varole</a:t>
            </a:r>
            <a:r>
              <a:rPr lang="en-IN" sz="2000" dirty="0" smtClean="0">
                <a:latin typeface="Times New Roman" pitchFamily="18" charset="0"/>
                <a:cs typeface="Times New Roman" pitchFamily="18" charset="0"/>
              </a:rPr>
              <a:t> from Bologna in an innovative work on the optic nerve published in Padua in 1572. The method consisted in removing the brain </a:t>
            </a:r>
            <a:r>
              <a:rPr lang="en-IN" sz="2000" dirty="0" smtClean="0">
                <a:latin typeface="Times New Roman" pitchFamily="18" charset="0"/>
                <a:cs typeface="Times New Roman" pitchFamily="18" charset="0"/>
              </a:rPr>
              <a:t>from the </a:t>
            </a:r>
            <a:r>
              <a:rPr lang="en-IN" sz="2000" dirty="0" smtClean="0">
                <a:latin typeface="Times New Roman" pitchFamily="18" charset="0"/>
                <a:cs typeface="Times New Roman" pitchFamily="18" charset="0"/>
              </a:rPr>
              <a:t>skull and turning it upside down to emphasize the ventral aspect. Nevertheless, the brain convolutions remained poorly depicted in the work of </a:t>
            </a:r>
            <a:r>
              <a:rPr lang="en-IN" sz="2000" dirty="0" err="1" smtClean="0">
                <a:latin typeface="Times New Roman" pitchFamily="18" charset="0"/>
                <a:cs typeface="Times New Roman" pitchFamily="18" charset="0"/>
              </a:rPr>
              <a:t>Varole</a:t>
            </a:r>
            <a:r>
              <a:rPr lang="en-IN" sz="2000" dirty="0" smtClean="0">
                <a:latin typeface="Times New Roman" pitchFamily="18" charset="0"/>
                <a:cs typeface="Times New Roman" pitchFamily="18" charset="0"/>
              </a:rPr>
              <a:t> (Fig. 1.8), as well as in the contribution of Jules </a:t>
            </a:r>
            <a:r>
              <a:rPr lang="en-IN" sz="2000" dirty="0" err="1" smtClean="0">
                <a:latin typeface="Times New Roman" pitchFamily="18" charset="0"/>
                <a:cs typeface="Times New Roman" pitchFamily="18" charset="0"/>
              </a:rPr>
              <a:t>Casserius</a:t>
            </a:r>
            <a:r>
              <a:rPr lang="en-IN" sz="2000" dirty="0" smtClean="0">
                <a:latin typeface="Times New Roman" pitchFamily="18" charset="0"/>
                <a:cs typeface="Times New Roman" pitchFamily="18" charset="0"/>
              </a:rPr>
              <a:t> (1627) (Fig. 1.9). Building on previous work, </a:t>
            </a:r>
            <a:r>
              <a:rPr lang="en-IN" sz="2000" dirty="0" err="1" smtClean="0">
                <a:latin typeface="Times New Roman" pitchFamily="18" charset="0"/>
                <a:cs typeface="Times New Roman" pitchFamily="18" charset="0"/>
              </a:rPr>
              <a:t>Vesling</a:t>
            </a:r>
            <a:r>
              <a:rPr lang="en-IN" sz="2000" dirty="0" smtClean="0">
                <a:latin typeface="Times New Roman" pitchFamily="18" charset="0"/>
                <a:cs typeface="Times New Roman" pitchFamily="18" charset="0"/>
              </a:rPr>
              <a:t>, in a popular anatomy textbook published in 1647, demonstrated the periventricular structures including the choroid plexus, corpus callosum and hippocampus.</a:t>
            </a:r>
            <a:endParaRPr lang="en-IN" sz="2000" dirty="0">
              <a:latin typeface="Times New Roman" pitchFamily="18" charset="0"/>
              <a:cs typeface="Times New Roman" pitchFamily="18" charset="0"/>
            </a:endParaRPr>
          </a:p>
        </p:txBody>
      </p:sp>
    </p:spTree>
    <p:extLst>
      <p:ext uri="{BB962C8B-B14F-4D97-AF65-F5344CB8AC3E}">
        <p14:creationId xmlns:p14="http://schemas.microsoft.com/office/powerpoint/2010/main" val="8041654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02400"/>
            <a:ext cx="5256584" cy="6710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2262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5058048"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0932" y="204308"/>
            <a:ext cx="4029075" cy="546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2367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2315</Words>
  <Application>Microsoft Office PowerPoint</Application>
  <PresentationFormat>On-screen Show (4:3)</PresentationFormat>
  <Paragraphs>53</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Neuroanatomy of Human Brain</vt:lpstr>
      <vt:lpstr>Historical Review of Cross-Sectional Anatomy of the Brain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Neuroanatomy of Human Brain</dc:title>
  <dc:creator>admin</dc:creator>
  <cp:lastModifiedBy>admin</cp:lastModifiedBy>
  <cp:revision>9</cp:revision>
  <dcterms:created xsi:type="dcterms:W3CDTF">2014-08-25T06:31:11Z</dcterms:created>
  <dcterms:modified xsi:type="dcterms:W3CDTF">2014-08-25T07:33:41Z</dcterms:modified>
</cp:coreProperties>
</file>